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7" r:id="rId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300"/>
    <a:srgbClr val="EB154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01"/>
    <p:restoredTop sz="92333" autoAdjust="0"/>
  </p:normalViewPr>
  <p:slideViewPr>
    <p:cSldViewPr snapToGrid="0" snapToObjects="1" showGuides="1">
      <p:cViewPr>
        <p:scale>
          <a:sx n="151" d="100"/>
          <a:sy n="151" d="100"/>
        </p:scale>
        <p:origin x="376" y="24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37A6621D-618B-324E-A316-485B35972249}" type="datetimeFigureOut">
              <a:rPr lang="en-US" smtClean="0"/>
              <a:t>4/16/18</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33FD7CB-665D-D441-9713-21DB24E102F1}" type="slidenum">
              <a:rPr lang="en-US" smtClean="0"/>
              <a:t>‹#›</a:t>
            </a:fld>
            <a:endParaRPr lang="en-US"/>
          </a:p>
        </p:txBody>
      </p:sp>
    </p:spTree>
    <p:extLst>
      <p:ext uri="{BB962C8B-B14F-4D97-AF65-F5344CB8AC3E}">
        <p14:creationId xmlns:p14="http://schemas.microsoft.com/office/powerpoint/2010/main" val="1953095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p:cNvSpPr>
          <p:nvPr>
            <p:ph type="sldImg"/>
          </p:nvPr>
        </p:nvSpPr>
        <p:spPr bwMode="auto">
          <a:noFill/>
          <a:ln>
            <a:solidFill>
              <a:srgbClr val="000000"/>
            </a:solidFill>
            <a:miter lim="800000"/>
            <a:headEnd/>
            <a:tailEnd/>
          </a:ln>
        </p:spPr>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9C208E4-B987-4B62-B5BE-FC5AEB15C575}" type="slidenum">
              <a:rPr lang="en-US" smtClean="0">
                <a:solidFill>
                  <a:prstClr val="black"/>
                </a:solidFill>
                <a:latin typeface="Arial" pitchFamily="43" charset="0"/>
                <a:ea typeface="ヒラギノ角ゴ Pro W3" pitchFamily="43" charset="-128"/>
                <a:cs typeface="ヒラギノ角ゴ Pro W3" pitchFamily="43" charset="-128"/>
              </a:rPr>
              <a:pPr/>
              <a:t>1</a:t>
            </a:fld>
            <a:endParaRPr lang="en-US">
              <a:solidFill>
                <a:prstClr val="black"/>
              </a:solidFill>
              <a:latin typeface="Arial" pitchFamily="43" charset="0"/>
              <a:ea typeface="ヒラギノ角ゴ Pro W3" pitchFamily="43" charset="-128"/>
              <a:cs typeface="ヒラギノ角ゴ Pro W3" pitchFamily="43" charset="-128"/>
            </a:endParaRPr>
          </a:p>
        </p:txBody>
      </p:sp>
    </p:spTree>
    <p:extLst>
      <p:ext uri="{BB962C8B-B14F-4D97-AF65-F5344CB8AC3E}">
        <p14:creationId xmlns:p14="http://schemas.microsoft.com/office/powerpoint/2010/main" val="19761753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FB14935-0C60-BB45-B227-8C09729E7BD3}" type="datetimeFigureOut">
              <a:rPr lang="en-US" smtClean="0"/>
              <a:t>4/16/18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1608912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B14935-0C60-BB45-B227-8C09729E7BD3}" type="datetimeFigureOut">
              <a:rPr lang="en-US" smtClean="0"/>
              <a:t>4/16/18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277788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B14935-0C60-BB45-B227-8C09729E7BD3}" type="datetimeFigureOut">
              <a:rPr lang="en-US" smtClean="0"/>
              <a:t>4/16/18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16970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B14935-0C60-BB45-B227-8C09729E7BD3}" type="datetimeFigureOut">
              <a:rPr lang="en-US" smtClean="0"/>
              <a:t>4/16/18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20283259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B14935-0C60-BB45-B227-8C09729E7BD3}" type="datetimeFigureOut">
              <a:rPr lang="en-US" smtClean="0"/>
              <a:t>4/16/18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919333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FB14935-0C60-BB45-B227-8C09729E7BD3}" type="datetimeFigureOut">
              <a:rPr lang="en-US" smtClean="0"/>
              <a:t>4/16/18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91311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FB14935-0C60-BB45-B227-8C09729E7BD3}" type="datetimeFigureOut">
              <a:rPr lang="en-US" smtClean="0"/>
              <a:t>4/16/18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1362485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FB14935-0C60-BB45-B227-8C09729E7BD3}" type="datetimeFigureOut">
              <a:rPr lang="en-US" smtClean="0"/>
              <a:t>4/16/18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667351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B14935-0C60-BB45-B227-8C09729E7BD3}" type="datetimeFigureOut">
              <a:rPr lang="en-US" smtClean="0"/>
              <a:t>4/16/18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2009896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B14935-0C60-BB45-B227-8C09729E7BD3}" type="datetimeFigureOut">
              <a:rPr lang="en-US" smtClean="0"/>
              <a:t>4/16/18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405716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B14935-0C60-BB45-B227-8C09729E7BD3}" type="datetimeFigureOut">
              <a:rPr lang="en-US" smtClean="0"/>
              <a:t>4/16/18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6162665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B14935-0C60-BB45-B227-8C09729E7BD3}" type="datetimeFigureOut">
              <a:rPr lang="en-US" smtClean="0"/>
              <a:t>4/16/18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13C33E-5BF7-E148-A394-5C2BE0004CA7}" type="slidenum">
              <a:rPr lang="en-US" smtClean="0"/>
              <a:t>‹#›</a:t>
            </a:fld>
            <a:endParaRPr lang="en-US"/>
          </a:p>
        </p:txBody>
      </p:sp>
    </p:spTree>
    <p:extLst>
      <p:ext uri="{BB962C8B-B14F-4D97-AF65-F5344CB8AC3E}">
        <p14:creationId xmlns:p14="http://schemas.microsoft.com/office/powerpoint/2010/main" val="13118150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g"/><Relationship Id="rId5" Type="http://schemas.openxmlformats.org/officeDocument/2006/relationships/image" Target="../media/image3.jpg"/><Relationship Id="rId6" Type="http://schemas.openxmlformats.org/officeDocument/2006/relationships/image" Target="../media/image4.jpg"/><Relationship Id="rId7" Type="http://schemas.openxmlformats.org/officeDocument/2006/relationships/image" Target="../media/image5.jpg"/><Relationship Id="rId8" Type="http://schemas.openxmlformats.org/officeDocument/2006/relationships/image" Target="../media/image6.jpeg"/><Relationship Id="rId9" Type="http://schemas.openxmlformats.org/officeDocument/2006/relationships/image" Target="../media/image7.jpeg"/><Relationship Id="rId10" Type="http://schemas.openxmlformats.org/officeDocument/2006/relationships/image" Target="../media/image8.jpeg"/><Relationship Id="rId11"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p:cNvSpPr/>
          <p:nvPr/>
        </p:nvSpPr>
        <p:spPr>
          <a:xfrm>
            <a:off x="0" y="6646333"/>
            <a:ext cx="8920146" cy="211667"/>
          </a:xfrm>
          <a:prstGeom prst="rect">
            <a:avLst/>
          </a:prstGeom>
          <a:solidFill>
            <a:schemeClr val="tx1">
              <a:lumMod val="95000"/>
              <a:lumOff val="5000"/>
            </a:schemeClr>
          </a:solidFill>
          <a:ln>
            <a:solidFill>
              <a:srgbClr val="CCFF66"/>
            </a:solidFill>
          </a:ln>
        </p:spPr>
        <p:style>
          <a:lnRef idx="1">
            <a:schemeClr val="accent1"/>
          </a:lnRef>
          <a:fillRef idx="3">
            <a:schemeClr val="accent1"/>
          </a:fillRef>
          <a:effectRef idx="2">
            <a:schemeClr val="accent1"/>
          </a:effectRef>
          <a:fontRef idx="minor">
            <a:schemeClr val="lt1"/>
          </a:fontRef>
        </p:style>
        <p:txBody>
          <a:bodyPr lIns="38094" tIns="19047" rIns="38094" bIns="19047" rtlCol="0" anchor="ctr"/>
          <a:lstStyle/>
          <a:p>
            <a:pPr algn="ctr" defTabSz="913488"/>
            <a:endParaRPr lang="en-US">
              <a:solidFill>
                <a:prstClr val="white"/>
              </a:solidFill>
              <a:latin typeface="Calibri"/>
            </a:endParaRPr>
          </a:p>
        </p:txBody>
      </p:sp>
      <p:sp>
        <p:nvSpPr>
          <p:cNvPr id="86" name="Text Box 25"/>
          <p:cNvSpPr txBox="1">
            <a:spLocks noChangeArrowheads="1"/>
          </p:cNvSpPr>
          <p:nvPr/>
        </p:nvSpPr>
        <p:spPr bwMode="auto">
          <a:xfrm>
            <a:off x="379976" y="1882316"/>
            <a:ext cx="2591751" cy="1561960"/>
          </a:xfrm>
          <a:prstGeom prst="rect">
            <a:avLst/>
          </a:prstGeom>
          <a:solidFill>
            <a:srgbClr val="FFFFFF"/>
          </a:solidFill>
          <a:ln w="9525">
            <a:solidFill>
              <a:schemeClr val="tx1"/>
            </a:solidFill>
            <a:miter lim="800000"/>
            <a:headEnd/>
            <a:tailEnd/>
          </a:ln>
        </p:spPr>
        <p:txBody>
          <a:bodyPr wrap="square" lIns="38094" tIns="19047" rIns="38094" bIns="19047">
            <a:prstTxWarp prst="textNoShape">
              <a:avLst/>
            </a:prstTxWarp>
            <a:spAutoFit/>
          </a:bodyPr>
          <a:lstStyle/>
          <a:p>
            <a:pPr algn="just" defTabSz="913488"/>
            <a:r>
              <a:rPr lang="en-US" sz="900" dirty="0">
                <a:solidFill>
                  <a:prstClr val="black"/>
                </a:solidFill>
                <a:latin typeface="Arial"/>
                <a:cs typeface="Arial"/>
              </a:rPr>
              <a:t>To improve </a:t>
            </a:r>
            <a:r>
              <a:rPr lang="en-US" sz="900" dirty="0" smtClean="0">
                <a:solidFill>
                  <a:prstClr val="black"/>
                </a:solidFill>
                <a:latin typeface="Arial"/>
                <a:cs typeface="Arial"/>
              </a:rPr>
              <a:t>students</a:t>
            </a:r>
            <a:r>
              <a:rPr lang="en-US" sz="900" dirty="0">
                <a:solidFill>
                  <a:prstClr val="black"/>
                </a:solidFill>
                <a:latin typeface="Arial"/>
                <a:cs typeface="Arial"/>
              </a:rPr>
              <a:t>’ mindsets, we </a:t>
            </a:r>
            <a:r>
              <a:rPr lang="en-US" sz="900" dirty="0" smtClean="0">
                <a:solidFill>
                  <a:prstClr val="black"/>
                </a:solidFill>
                <a:latin typeface="Arial"/>
                <a:cs typeface="Arial"/>
              </a:rPr>
              <a:t>explicitly taught and promoted </a:t>
            </a:r>
            <a:r>
              <a:rPr lang="en-US" sz="900" dirty="0">
                <a:solidFill>
                  <a:prstClr val="black"/>
                </a:solidFill>
                <a:latin typeface="Arial"/>
                <a:cs typeface="Arial"/>
              </a:rPr>
              <a:t>growth mindset strategies and brain research to </a:t>
            </a:r>
            <a:r>
              <a:rPr lang="en-US" sz="900" dirty="0" smtClean="0">
                <a:solidFill>
                  <a:prstClr val="black"/>
                </a:solidFill>
                <a:latin typeface="Arial"/>
                <a:cs typeface="Arial"/>
              </a:rPr>
              <a:t>improve our </a:t>
            </a:r>
            <a:r>
              <a:rPr lang="en-US" sz="900" dirty="0">
                <a:solidFill>
                  <a:prstClr val="black"/>
                </a:solidFill>
                <a:latin typeface="Arial"/>
                <a:cs typeface="Arial"/>
              </a:rPr>
              <a:t>student’s mindset in math.  </a:t>
            </a:r>
            <a:r>
              <a:rPr lang="en-US" sz="900" dirty="0">
                <a:solidFill>
                  <a:prstClr val="black"/>
                </a:solidFill>
                <a:latin typeface="Arial"/>
                <a:cs typeface="Arial"/>
              </a:rPr>
              <a:t>B</a:t>
            </a:r>
            <a:r>
              <a:rPr lang="en-US" sz="900" dirty="0" smtClean="0">
                <a:solidFill>
                  <a:prstClr val="black"/>
                </a:solidFill>
                <a:latin typeface="Arial"/>
                <a:cs typeface="Arial"/>
              </a:rPr>
              <a:t>y </a:t>
            </a:r>
            <a:r>
              <a:rPr lang="en-US" sz="900" dirty="0">
                <a:solidFill>
                  <a:prstClr val="black"/>
                </a:solidFill>
                <a:latin typeface="Arial"/>
                <a:cs typeface="Arial"/>
              </a:rPr>
              <a:t>improving their </a:t>
            </a:r>
            <a:r>
              <a:rPr lang="en-US" sz="900" dirty="0" smtClean="0">
                <a:solidFill>
                  <a:prstClr val="black"/>
                </a:solidFill>
                <a:latin typeface="Arial"/>
                <a:cs typeface="Arial"/>
              </a:rPr>
              <a:t>mindsets, </a:t>
            </a:r>
            <a:r>
              <a:rPr lang="en-US" sz="900" dirty="0">
                <a:solidFill>
                  <a:prstClr val="black"/>
                </a:solidFill>
                <a:latin typeface="Arial"/>
                <a:cs typeface="Arial"/>
              </a:rPr>
              <a:t>students would be more willing to </a:t>
            </a:r>
            <a:r>
              <a:rPr lang="en-US" sz="900" dirty="0" smtClean="0">
                <a:solidFill>
                  <a:prstClr val="black"/>
                </a:solidFill>
                <a:latin typeface="Arial"/>
                <a:cs typeface="Arial"/>
              </a:rPr>
              <a:t>try and accept </a:t>
            </a:r>
            <a:r>
              <a:rPr lang="en-US" sz="900" dirty="0">
                <a:solidFill>
                  <a:prstClr val="black"/>
                </a:solidFill>
                <a:latin typeface="Arial"/>
                <a:cs typeface="Arial"/>
              </a:rPr>
              <a:t>failure as an opportunity to </a:t>
            </a:r>
            <a:r>
              <a:rPr lang="en-US" sz="900" dirty="0" smtClean="0">
                <a:solidFill>
                  <a:prstClr val="black"/>
                </a:solidFill>
                <a:latin typeface="Arial"/>
                <a:cs typeface="Arial"/>
              </a:rPr>
              <a:t>learn, </a:t>
            </a:r>
            <a:r>
              <a:rPr lang="en-US" sz="900" dirty="0">
                <a:solidFill>
                  <a:prstClr val="black"/>
                </a:solidFill>
                <a:latin typeface="Arial"/>
                <a:cs typeface="Arial"/>
              </a:rPr>
              <a:t>and increase their confidence so they would be more willing to try, listen, learn, and share.  </a:t>
            </a:r>
            <a:r>
              <a:rPr lang="en-US" sz="900" dirty="0">
                <a:solidFill>
                  <a:prstClr val="black"/>
                </a:solidFill>
                <a:latin typeface="Arial"/>
                <a:cs typeface="Arial"/>
              </a:rPr>
              <a:t>A</a:t>
            </a:r>
            <a:r>
              <a:rPr lang="en-US" sz="900" dirty="0" smtClean="0">
                <a:solidFill>
                  <a:prstClr val="black"/>
                </a:solidFill>
                <a:latin typeface="Arial"/>
                <a:cs typeface="Arial"/>
              </a:rPr>
              <a:t> </a:t>
            </a:r>
            <a:r>
              <a:rPr lang="en-US" sz="900" dirty="0">
                <a:solidFill>
                  <a:prstClr val="black"/>
                </a:solidFill>
                <a:latin typeface="Arial"/>
                <a:cs typeface="Arial"/>
              </a:rPr>
              <a:t>variety of strategies </a:t>
            </a:r>
            <a:r>
              <a:rPr lang="en-US" sz="900" dirty="0" smtClean="0">
                <a:solidFill>
                  <a:prstClr val="black"/>
                </a:solidFill>
                <a:latin typeface="Arial"/>
                <a:cs typeface="Arial"/>
              </a:rPr>
              <a:t>were implemented from </a:t>
            </a:r>
            <a:r>
              <a:rPr lang="en-US" sz="900" dirty="0">
                <a:solidFill>
                  <a:prstClr val="black"/>
                </a:solidFill>
                <a:latin typeface="Arial"/>
                <a:cs typeface="Arial"/>
              </a:rPr>
              <a:t>different resources and </a:t>
            </a:r>
            <a:r>
              <a:rPr lang="en-US" sz="900" dirty="0" smtClean="0">
                <a:solidFill>
                  <a:prstClr val="black"/>
                </a:solidFill>
                <a:latin typeface="Arial"/>
                <a:cs typeface="Arial"/>
              </a:rPr>
              <a:t>we learned </a:t>
            </a:r>
            <a:r>
              <a:rPr lang="en-US" sz="900" dirty="0">
                <a:solidFill>
                  <a:prstClr val="black"/>
                </a:solidFill>
                <a:latin typeface="Arial"/>
                <a:cs typeface="Arial"/>
              </a:rPr>
              <a:t>valuable lessons along the way. </a:t>
            </a:r>
            <a:endParaRPr lang="en-US" sz="900" dirty="0" smtClean="0">
              <a:solidFill>
                <a:prstClr val="black"/>
              </a:solidFill>
              <a:latin typeface="Arial"/>
              <a:cs typeface="Arial"/>
            </a:endParaRPr>
          </a:p>
        </p:txBody>
      </p:sp>
      <p:sp>
        <p:nvSpPr>
          <p:cNvPr id="14344" name="Text Box 23"/>
          <p:cNvSpPr txBox="1">
            <a:spLocks noChangeArrowheads="1"/>
          </p:cNvSpPr>
          <p:nvPr/>
        </p:nvSpPr>
        <p:spPr bwMode="auto">
          <a:xfrm>
            <a:off x="6135622" y="4464631"/>
            <a:ext cx="2752590" cy="2115958"/>
          </a:xfrm>
          <a:prstGeom prst="rect">
            <a:avLst/>
          </a:prstGeom>
          <a:solidFill>
            <a:schemeClr val="bg1"/>
          </a:solidFill>
          <a:ln w="9525">
            <a:solidFill>
              <a:schemeClr val="tx1"/>
            </a:solidFill>
            <a:miter lim="800000"/>
            <a:headEnd/>
            <a:tailEnd/>
          </a:ln>
        </p:spPr>
        <p:txBody>
          <a:bodyPr wrap="square" lIns="38094" tIns="19047" rIns="38094" bIns="19047">
            <a:prstTxWarp prst="textNoShape">
              <a:avLst/>
            </a:prstTxWarp>
            <a:spAutoFit/>
          </a:bodyPr>
          <a:lstStyle/>
          <a:p>
            <a:pPr algn="just" defTabSz="913488" eaLnBrk="0" hangingPunct="0">
              <a:buClr>
                <a:prstClr val="white"/>
              </a:buClr>
            </a:pPr>
            <a:r>
              <a:rPr lang="en-US" sz="900" dirty="0" smtClean="0">
                <a:solidFill>
                  <a:prstClr val="black"/>
                </a:solidFill>
                <a:latin typeface="Arial"/>
                <a:cs typeface="Arial"/>
              </a:rPr>
              <a:t>We found </a:t>
            </a:r>
            <a:r>
              <a:rPr lang="en-US" sz="900" dirty="0" smtClean="0">
                <a:solidFill>
                  <a:prstClr val="black"/>
                </a:solidFill>
                <a:latin typeface="Arial"/>
                <a:cs typeface="Arial"/>
              </a:rPr>
              <a:t>that most students </a:t>
            </a:r>
            <a:r>
              <a:rPr lang="en-US" sz="900" dirty="0" smtClean="0">
                <a:solidFill>
                  <a:prstClr val="black"/>
                </a:solidFill>
                <a:latin typeface="Arial"/>
                <a:cs typeface="Arial"/>
              </a:rPr>
              <a:t>are not </a:t>
            </a:r>
            <a:r>
              <a:rPr lang="en-US" sz="900" dirty="0" smtClean="0">
                <a:solidFill>
                  <a:prstClr val="black"/>
                </a:solidFill>
                <a:latin typeface="Arial"/>
                <a:cs typeface="Arial"/>
              </a:rPr>
              <a:t>solely fixed or growth but display a combination of the two. </a:t>
            </a:r>
            <a:r>
              <a:rPr lang="en-US" sz="900" dirty="0" smtClean="0">
                <a:solidFill>
                  <a:prstClr val="black"/>
                </a:solidFill>
                <a:latin typeface="Arial"/>
                <a:cs typeface="Arial"/>
              </a:rPr>
              <a:t>The next </a:t>
            </a:r>
            <a:r>
              <a:rPr lang="en-US" sz="900" dirty="0" smtClean="0">
                <a:solidFill>
                  <a:prstClr val="black"/>
                </a:solidFill>
                <a:latin typeface="Arial"/>
                <a:cs typeface="Arial"/>
              </a:rPr>
              <a:t>step is to help </a:t>
            </a:r>
            <a:r>
              <a:rPr lang="en-US" sz="900" dirty="0" smtClean="0">
                <a:solidFill>
                  <a:prstClr val="black"/>
                </a:solidFill>
                <a:latin typeface="Arial"/>
                <a:cs typeface="Arial"/>
              </a:rPr>
              <a:t>students </a:t>
            </a:r>
            <a:r>
              <a:rPr lang="en-US" sz="900" dirty="0" smtClean="0">
                <a:solidFill>
                  <a:prstClr val="black"/>
                </a:solidFill>
                <a:latin typeface="Arial"/>
                <a:cs typeface="Arial"/>
              </a:rPr>
              <a:t>identify areas where they </a:t>
            </a:r>
            <a:r>
              <a:rPr lang="en-US" sz="900" dirty="0" smtClean="0">
                <a:solidFill>
                  <a:prstClr val="black"/>
                </a:solidFill>
                <a:latin typeface="Arial"/>
                <a:cs typeface="Arial"/>
              </a:rPr>
              <a:t>have a fixed mindset so </a:t>
            </a:r>
            <a:r>
              <a:rPr lang="en-US" sz="900" dirty="0" smtClean="0">
                <a:solidFill>
                  <a:prstClr val="black"/>
                </a:solidFill>
                <a:latin typeface="Arial"/>
                <a:cs typeface="Arial"/>
              </a:rPr>
              <a:t>they can change to a </a:t>
            </a:r>
            <a:r>
              <a:rPr lang="en-US" sz="900" dirty="0" smtClean="0">
                <a:solidFill>
                  <a:prstClr val="black"/>
                </a:solidFill>
                <a:latin typeface="Arial"/>
                <a:cs typeface="Arial"/>
              </a:rPr>
              <a:t>growth mindset  </a:t>
            </a:r>
            <a:r>
              <a:rPr lang="en-US" sz="900" dirty="0" smtClean="0">
                <a:solidFill>
                  <a:prstClr val="black"/>
                </a:solidFill>
                <a:latin typeface="Arial"/>
                <a:cs typeface="Arial"/>
              </a:rPr>
              <a:t>in those </a:t>
            </a:r>
            <a:r>
              <a:rPr lang="en-US" sz="900" dirty="0" smtClean="0">
                <a:solidFill>
                  <a:prstClr val="black"/>
                </a:solidFill>
                <a:latin typeface="Arial"/>
                <a:cs typeface="Arial"/>
              </a:rPr>
              <a:t>areas. This </a:t>
            </a:r>
            <a:r>
              <a:rPr lang="en-US" sz="900" dirty="0" smtClean="0">
                <a:solidFill>
                  <a:prstClr val="black"/>
                </a:solidFill>
                <a:latin typeface="Arial"/>
                <a:cs typeface="Arial"/>
              </a:rPr>
              <a:t>will require a more targeted approach and strong relationship building.  Using affirmations to positively praise effort, thinking, risk taking, and perseverance</a:t>
            </a:r>
            <a:r>
              <a:rPr lang="en-US" sz="900" dirty="0" smtClean="0">
                <a:solidFill>
                  <a:prstClr val="black"/>
                </a:solidFill>
                <a:latin typeface="Arial"/>
                <a:cs typeface="Arial"/>
              </a:rPr>
              <a:t>, helps students </a:t>
            </a:r>
            <a:r>
              <a:rPr lang="en-US" sz="900" dirty="0" smtClean="0">
                <a:solidFill>
                  <a:prstClr val="black"/>
                </a:solidFill>
                <a:latin typeface="Arial"/>
                <a:cs typeface="Arial"/>
              </a:rPr>
              <a:t>develop growth </a:t>
            </a:r>
            <a:r>
              <a:rPr lang="en-US" sz="900" dirty="0" smtClean="0">
                <a:solidFill>
                  <a:prstClr val="black"/>
                </a:solidFill>
                <a:latin typeface="Arial"/>
                <a:cs typeface="Arial"/>
              </a:rPr>
              <a:t>mindset.  </a:t>
            </a:r>
            <a:r>
              <a:rPr lang="en-US" sz="900" dirty="0" smtClean="0">
                <a:solidFill>
                  <a:prstClr val="black"/>
                </a:solidFill>
                <a:latin typeface="Arial"/>
                <a:cs typeface="Arial"/>
              </a:rPr>
              <a:t>We </a:t>
            </a:r>
            <a:r>
              <a:rPr lang="en-US" sz="900" dirty="0" smtClean="0">
                <a:solidFill>
                  <a:prstClr val="black"/>
                </a:solidFill>
                <a:latin typeface="Arial"/>
                <a:cs typeface="Arial"/>
              </a:rPr>
              <a:t>will share </a:t>
            </a:r>
            <a:r>
              <a:rPr lang="en-US" sz="900" dirty="0" smtClean="0">
                <a:solidFill>
                  <a:prstClr val="black"/>
                </a:solidFill>
                <a:latin typeface="Arial"/>
                <a:cs typeface="Arial"/>
              </a:rPr>
              <a:t>our mindset strategy successes and failures with other </a:t>
            </a:r>
            <a:r>
              <a:rPr lang="en-US" sz="900" dirty="0" smtClean="0">
                <a:solidFill>
                  <a:prstClr val="black"/>
                </a:solidFill>
                <a:latin typeface="Arial"/>
                <a:cs typeface="Arial"/>
              </a:rPr>
              <a:t>teachers in our district </a:t>
            </a:r>
            <a:r>
              <a:rPr lang="en-US" sz="900" dirty="0" smtClean="0">
                <a:solidFill>
                  <a:prstClr val="black"/>
                </a:solidFill>
                <a:latin typeface="Arial"/>
                <a:cs typeface="Arial"/>
              </a:rPr>
              <a:t>in hopes that they will be inspired. </a:t>
            </a:r>
            <a:r>
              <a:rPr lang="en-US" sz="900" dirty="0" smtClean="0">
                <a:solidFill>
                  <a:prstClr val="black"/>
                </a:solidFill>
                <a:latin typeface="Arial"/>
                <a:cs typeface="Arial"/>
              </a:rPr>
              <a:t>We hope we </a:t>
            </a:r>
            <a:r>
              <a:rPr lang="en-US" sz="900" dirty="0" smtClean="0">
                <a:solidFill>
                  <a:prstClr val="black"/>
                </a:solidFill>
                <a:latin typeface="Arial"/>
                <a:cs typeface="Arial"/>
              </a:rPr>
              <a:t>can develop a district wide approach to teaching and promoting mindset attitudes and habits in our students so they are always working at their full potential.  </a:t>
            </a:r>
          </a:p>
        </p:txBody>
      </p:sp>
      <p:sp>
        <p:nvSpPr>
          <p:cNvPr id="26" name="Rounded Rectangle 25"/>
          <p:cNvSpPr/>
          <p:nvPr/>
        </p:nvSpPr>
        <p:spPr bwMode="auto">
          <a:xfrm>
            <a:off x="368257" y="3508168"/>
            <a:ext cx="2636010" cy="262458"/>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lIns="38094" tIns="19047" rIns="38094" bIns="19047">
            <a:prstTxWarp prst="textNoShape">
              <a:avLst/>
            </a:prstTxWarp>
          </a:bodyPr>
          <a:lstStyle/>
          <a:p>
            <a:pPr algn="ctr" defTabSz="913488" eaLnBrk="0" hangingPunct="0">
              <a:defRPr/>
            </a:pPr>
            <a:r>
              <a:rPr lang="en-US" sz="1400" b="1" cap="all" dirty="0" smtClean="0">
                <a:solidFill>
                  <a:prstClr val="white"/>
                </a:solidFill>
                <a:latin typeface="Arial" pitchFamily="37" charset="0"/>
                <a:ea typeface="ヒラギノ角ゴ Pro W3" pitchFamily="37" charset="-128"/>
                <a:cs typeface="ヒラギノ角ゴ Pro W3" pitchFamily="37" charset="-128"/>
              </a:rPr>
              <a:t>Products</a:t>
            </a:r>
            <a:endParaRPr lang="en-US" sz="1400" b="1" cap="all" dirty="0">
              <a:solidFill>
                <a:prstClr val="black"/>
              </a:solidFill>
              <a:latin typeface="Arial" pitchFamily="37" charset="0"/>
              <a:ea typeface="ヒラギノ角ゴ Pro W3" pitchFamily="37" charset="-128"/>
              <a:cs typeface="ヒラギノ角ゴ Pro W3" pitchFamily="37" charset="-128"/>
            </a:endParaRPr>
          </a:p>
        </p:txBody>
      </p:sp>
      <p:sp>
        <p:nvSpPr>
          <p:cNvPr id="29" name="Rounded Rectangle 28"/>
          <p:cNvSpPr/>
          <p:nvPr/>
        </p:nvSpPr>
        <p:spPr bwMode="auto">
          <a:xfrm>
            <a:off x="370854" y="1487892"/>
            <a:ext cx="2614745" cy="323426"/>
          </a:xfrm>
          <a:prstGeom prst="roundRect">
            <a:avLst/>
          </a:prstGeom>
          <a:solidFill>
            <a:srgbClr val="FF9300"/>
          </a:solidFill>
          <a:ln w="9525" cap="flat" cmpd="sng" algn="ctr">
            <a:solidFill>
              <a:schemeClr val="tx1"/>
            </a:solidFill>
            <a:prstDash val="solid"/>
            <a:round/>
            <a:headEnd type="none" w="med" len="med"/>
            <a:tailEnd type="none" w="med" len="med"/>
          </a:ln>
          <a:effectLst/>
        </p:spPr>
        <p:txBody>
          <a:bodyPr lIns="38094" tIns="19047" rIns="38094" bIns="19047">
            <a:prstTxWarp prst="textNoShape">
              <a:avLst/>
            </a:prstTxWarp>
          </a:bodyPr>
          <a:lstStyle/>
          <a:p>
            <a:pPr algn="ctr" defTabSz="913488" eaLnBrk="0" hangingPunct="0">
              <a:defRPr/>
            </a:pPr>
            <a:r>
              <a:rPr lang="en-US" sz="1400" b="1" dirty="0" smtClean="0">
                <a:solidFill>
                  <a:prstClr val="white"/>
                </a:solidFill>
                <a:latin typeface="Arial" pitchFamily="37" charset="0"/>
                <a:ea typeface="ヒラギノ角ゴ Pro W3" pitchFamily="37" charset="-128"/>
                <a:cs typeface="ヒラギノ角ゴ Pro W3" pitchFamily="37" charset="-128"/>
              </a:rPr>
              <a:t>Instructional Strategy</a:t>
            </a:r>
            <a:endParaRPr lang="en-US" sz="2000" dirty="0">
              <a:solidFill>
                <a:prstClr val="black"/>
              </a:solidFill>
              <a:latin typeface="Arial" pitchFamily="37" charset="0"/>
              <a:ea typeface="ヒラギノ角ゴ Pro W3" pitchFamily="37" charset="-128"/>
              <a:cs typeface="ヒラギノ角ゴ Pro W3" pitchFamily="37" charset="-128"/>
            </a:endParaRPr>
          </a:p>
        </p:txBody>
      </p:sp>
      <p:sp>
        <p:nvSpPr>
          <p:cNvPr id="32" name="Rounded Rectangle 31"/>
          <p:cNvSpPr/>
          <p:nvPr/>
        </p:nvSpPr>
        <p:spPr bwMode="auto">
          <a:xfrm>
            <a:off x="6113086" y="1500133"/>
            <a:ext cx="2721915" cy="298943"/>
          </a:xfrm>
          <a:prstGeom prst="roundRect">
            <a:avLst/>
          </a:prstGeom>
          <a:solidFill>
            <a:srgbClr val="0070C0"/>
          </a:solidFill>
          <a:ln w="9525" cap="flat" cmpd="sng" algn="ctr">
            <a:solidFill>
              <a:schemeClr val="tx1"/>
            </a:solidFill>
            <a:prstDash val="solid"/>
            <a:round/>
            <a:headEnd type="none" w="med" len="med"/>
            <a:tailEnd type="none" w="med" len="med"/>
          </a:ln>
          <a:effectLst/>
        </p:spPr>
        <p:txBody>
          <a:bodyPr lIns="38094" tIns="19047" rIns="38094" bIns="19047">
            <a:prstTxWarp prst="textNoShape">
              <a:avLst/>
            </a:prstTxWarp>
          </a:bodyPr>
          <a:lstStyle/>
          <a:p>
            <a:pPr algn="ctr" defTabSz="913488" eaLnBrk="0" hangingPunct="0">
              <a:defRPr/>
            </a:pPr>
            <a:r>
              <a:rPr lang="en-US" sz="1400" b="1" dirty="0" smtClean="0">
                <a:solidFill>
                  <a:prstClr val="white"/>
                </a:solidFill>
                <a:latin typeface="Arial" pitchFamily="37" charset="0"/>
                <a:ea typeface="ヒラギノ角ゴ Pro W3" pitchFamily="37" charset="-128"/>
                <a:cs typeface="ヒラギノ角ゴ Pro W3" pitchFamily="37" charset="-128"/>
              </a:rPr>
              <a:t>LESSONS LEARNED</a:t>
            </a:r>
            <a:endParaRPr lang="en-US" sz="1400" dirty="0">
              <a:solidFill>
                <a:prstClr val="white"/>
              </a:solidFill>
              <a:latin typeface="Arial" pitchFamily="37" charset="0"/>
              <a:ea typeface="ヒラギノ角ゴ Pro W3" pitchFamily="37" charset="-128"/>
              <a:cs typeface="ヒラギノ角ゴ Pro W3" pitchFamily="37" charset="-128"/>
            </a:endParaRPr>
          </a:p>
        </p:txBody>
      </p:sp>
      <p:sp>
        <p:nvSpPr>
          <p:cNvPr id="20" name="Rectangle 19"/>
          <p:cNvSpPr/>
          <p:nvPr/>
        </p:nvSpPr>
        <p:spPr bwMode="auto">
          <a:xfrm>
            <a:off x="0" y="0"/>
            <a:ext cx="9144000" cy="6858000"/>
          </a:xfrm>
          <a:prstGeom prst="rect">
            <a:avLst/>
          </a:prstGeom>
          <a:noFill/>
          <a:ln w="9525" cap="flat" cmpd="sng" algn="ctr">
            <a:solidFill>
              <a:schemeClr val="tx1"/>
            </a:solidFill>
            <a:prstDash val="solid"/>
            <a:round/>
            <a:headEnd type="none" w="med" len="med"/>
            <a:tailEnd type="none" w="med" len="med"/>
          </a:ln>
          <a:effectLst/>
        </p:spPr>
        <p:txBody>
          <a:bodyPr vert="horz" wrap="square" lIns="38094" tIns="19047" rIns="38094" bIns="19047" numCol="1" rtlCol="0" anchor="t" anchorCtr="0" compatLnSpc="1">
            <a:prstTxWarp prst="textNoShape">
              <a:avLst/>
            </a:prstTxWarp>
          </a:bodyPr>
          <a:lstStyle/>
          <a:p>
            <a:pPr defTabSz="380939" eaLnBrk="0" fontAlgn="base" hangingPunct="0">
              <a:spcBef>
                <a:spcPct val="0"/>
              </a:spcBef>
              <a:spcAft>
                <a:spcPct val="0"/>
              </a:spcAft>
            </a:pPr>
            <a:endParaRPr lang="en-US" sz="1000" dirty="0">
              <a:solidFill>
                <a:prstClr val="black"/>
              </a:solidFill>
              <a:latin typeface="Arial" pitchFamily="80" charset="0"/>
              <a:ea typeface="ヒラギノ角ゴ Pro W3" pitchFamily="80" charset="-128"/>
              <a:cs typeface="ヒラギノ角ゴ Pro W3" pitchFamily="80" charset="-128"/>
            </a:endParaRPr>
          </a:p>
        </p:txBody>
      </p:sp>
      <p:sp>
        <p:nvSpPr>
          <p:cNvPr id="68" name="Rectangle 67"/>
          <p:cNvSpPr/>
          <p:nvPr/>
        </p:nvSpPr>
        <p:spPr>
          <a:xfrm>
            <a:off x="196351" y="0"/>
            <a:ext cx="8947649" cy="211667"/>
          </a:xfrm>
          <a:prstGeom prst="rect">
            <a:avLst/>
          </a:prstGeom>
          <a:solidFill>
            <a:srgbClr val="FF0000"/>
          </a:solidFill>
          <a:ln>
            <a:solidFill>
              <a:srgbClr val="0000FF"/>
            </a:solidFill>
          </a:ln>
        </p:spPr>
        <p:style>
          <a:lnRef idx="1">
            <a:schemeClr val="accent1"/>
          </a:lnRef>
          <a:fillRef idx="3">
            <a:schemeClr val="accent1"/>
          </a:fillRef>
          <a:effectRef idx="2">
            <a:schemeClr val="accent1"/>
          </a:effectRef>
          <a:fontRef idx="minor">
            <a:schemeClr val="lt1"/>
          </a:fontRef>
        </p:style>
        <p:txBody>
          <a:bodyPr lIns="38094" tIns="19047" rIns="38094" bIns="19047" rtlCol="0" anchor="ctr"/>
          <a:lstStyle/>
          <a:p>
            <a:pPr algn="ctr" defTabSz="913488" eaLnBrk="0" hangingPunct="0">
              <a:defRPr/>
            </a:pPr>
            <a:r>
              <a:rPr lang="en-US" b="1" dirty="0">
                <a:solidFill>
                  <a:prstClr val="white"/>
                </a:solidFill>
                <a:latin typeface="Arial" pitchFamily="37" charset="0"/>
                <a:ea typeface="ヒラギノ角ゴ Pro W3" pitchFamily="37" charset="-128"/>
                <a:cs typeface="ヒラギノ角ゴ Pro W3" pitchFamily="37" charset="-128"/>
              </a:rPr>
              <a:t>  </a:t>
            </a:r>
            <a:r>
              <a:rPr lang="en-US" b="1" dirty="0" smtClean="0">
                <a:solidFill>
                  <a:prstClr val="white"/>
                </a:solidFill>
                <a:latin typeface="Arial" pitchFamily="37" charset="0"/>
                <a:ea typeface="ヒラギノ角ゴ Pro W3" pitchFamily="37" charset="-128"/>
                <a:cs typeface="ヒラギノ角ゴ Pro W3" pitchFamily="37" charset="-128"/>
              </a:rPr>
              <a:t>Middle School Math Partnership Spring 2018</a:t>
            </a:r>
            <a:endParaRPr lang="en-US" dirty="0">
              <a:solidFill>
                <a:prstClr val="white"/>
              </a:solidFill>
              <a:latin typeface="Arial" pitchFamily="37" charset="0"/>
              <a:ea typeface="ヒラギノ角ゴ Pro W3" pitchFamily="37" charset="-128"/>
              <a:cs typeface="ヒラギノ角ゴ Pro W3" pitchFamily="37" charset="-128"/>
            </a:endParaRPr>
          </a:p>
        </p:txBody>
      </p:sp>
      <p:sp>
        <p:nvSpPr>
          <p:cNvPr id="70" name="Rectangle 69"/>
          <p:cNvSpPr/>
          <p:nvPr/>
        </p:nvSpPr>
        <p:spPr>
          <a:xfrm rot="16200000">
            <a:off x="5609167" y="3323166"/>
            <a:ext cx="6858000" cy="211667"/>
          </a:xfrm>
          <a:prstGeom prst="rect">
            <a:avLst/>
          </a:prstGeom>
          <a:solidFill>
            <a:schemeClr val="tx1">
              <a:lumMod val="95000"/>
              <a:lumOff val="5000"/>
            </a:schemeClr>
          </a:solidFill>
          <a:ln>
            <a:solidFill>
              <a:srgbClr val="669900"/>
            </a:solidFill>
          </a:ln>
        </p:spPr>
        <p:style>
          <a:lnRef idx="1">
            <a:schemeClr val="accent1"/>
          </a:lnRef>
          <a:fillRef idx="3">
            <a:schemeClr val="accent1"/>
          </a:fillRef>
          <a:effectRef idx="2">
            <a:schemeClr val="accent1"/>
          </a:effectRef>
          <a:fontRef idx="minor">
            <a:schemeClr val="lt1"/>
          </a:fontRef>
        </p:style>
        <p:txBody>
          <a:bodyPr lIns="38094" tIns="19047" rIns="38094" bIns="19047" rtlCol="0" anchor="ctr"/>
          <a:lstStyle/>
          <a:p>
            <a:pPr algn="ctr" defTabSz="913488"/>
            <a:endParaRPr lang="en-US">
              <a:solidFill>
                <a:prstClr val="white"/>
              </a:solidFill>
              <a:latin typeface="Calibri"/>
            </a:endParaRPr>
          </a:p>
        </p:txBody>
      </p:sp>
      <p:sp>
        <p:nvSpPr>
          <p:cNvPr id="71" name="Rectangle 70"/>
          <p:cNvSpPr/>
          <p:nvPr/>
        </p:nvSpPr>
        <p:spPr>
          <a:xfrm rot="16200000">
            <a:off x="-3316754" y="3316755"/>
            <a:ext cx="6858001" cy="224491"/>
          </a:xfrm>
          <a:prstGeom prst="rect">
            <a:avLst/>
          </a:prstGeom>
          <a:solidFill>
            <a:schemeClr val="tx1">
              <a:lumMod val="95000"/>
              <a:lumOff val="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8094" tIns="19047" rIns="38094" bIns="19047" rtlCol="0" anchor="ctr"/>
          <a:lstStyle/>
          <a:p>
            <a:pPr algn="ctr" defTabSz="913488"/>
            <a:endParaRPr lang="en-US">
              <a:solidFill>
                <a:prstClr val="white"/>
              </a:solidFill>
              <a:latin typeface="Calibri"/>
            </a:endParaRPr>
          </a:p>
        </p:txBody>
      </p:sp>
      <p:sp>
        <p:nvSpPr>
          <p:cNvPr id="74" name="Text Box 25"/>
          <p:cNvSpPr txBox="1">
            <a:spLocks noChangeArrowheads="1"/>
          </p:cNvSpPr>
          <p:nvPr/>
        </p:nvSpPr>
        <p:spPr bwMode="auto">
          <a:xfrm>
            <a:off x="6124254" y="1864754"/>
            <a:ext cx="2706787" cy="2185208"/>
          </a:xfrm>
          <a:prstGeom prst="rect">
            <a:avLst/>
          </a:prstGeom>
          <a:solidFill>
            <a:srgbClr val="FFFFFF"/>
          </a:solidFill>
          <a:ln w="9525">
            <a:solidFill>
              <a:schemeClr val="tx1"/>
            </a:solidFill>
            <a:miter lim="800000"/>
            <a:headEnd/>
            <a:tailEnd/>
          </a:ln>
        </p:spPr>
        <p:txBody>
          <a:bodyPr wrap="square" lIns="38094" tIns="19047" rIns="38094" bIns="19047">
            <a:prstTxWarp prst="textNoShape">
              <a:avLst/>
            </a:prstTxWarp>
            <a:spAutoFit/>
          </a:bodyPr>
          <a:lstStyle/>
          <a:p>
            <a:pPr defTabSz="913488" eaLnBrk="0" hangingPunct="0">
              <a:spcBef>
                <a:spcPct val="50000"/>
              </a:spcBef>
            </a:pPr>
            <a:r>
              <a:rPr lang="en-US" sz="900" dirty="0" smtClean="0">
                <a:solidFill>
                  <a:prstClr val="black"/>
                </a:solidFill>
                <a:latin typeface="Arial"/>
                <a:cs typeface="Arial"/>
              </a:rPr>
              <a:t>“Equitable growth mindset teaching is harder than more traditional teaching in which teachers lecture and give short closed questions for practice.  It involves teaching broad open multidimensional mathematics, teaching students to be responsible for each other, and communicating growth mindset messages to students</a:t>
            </a:r>
            <a:r>
              <a:rPr lang="en-US" sz="900" dirty="0" smtClean="0">
                <a:solidFill>
                  <a:prstClr val="black"/>
                </a:solidFill>
                <a:latin typeface="Arial"/>
                <a:cs typeface="Arial"/>
              </a:rPr>
              <a:t>…”	- </a:t>
            </a:r>
            <a:r>
              <a:rPr lang="en-US" sz="900" dirty="0" smtClean="0">
                <a:solidFill>
                  <a:prstClr val="black"/>
                </a:solidFill>
                <a:latin typeface="Arial"/>
                <a:cs typeface="Arial"/>
              </a:rPr>
              <a:t>Jo Boaler</a:t>
            </a:r>
          </a:p>
          <a:p>
            <a:pPr defTabSz="913488" eaLnBrk="0" hangingPunct="0">
              <a:spcBef>
                <a:spcPct val="50000"/>
              </a:spcBef>
            </a:pPr>
            <a:r>
              <a:rPr lang="en-US" sz="900" dirty="0" smtClean="0">
                <a:solidFill>
                  <a:prstClr val="black"/>
                </a:solidFill>
                <a:latin typeface="Arial"/>
                <a:cs typeface="Arial"/>
              </a:rPr>
              <a:t>We found this to be true and learned that </a:t>
            </a:r>
            <a:r>
              <a:rPr lang="en-US" sz="900" dirty="0" smtClean="0">
                <a:solidFill>
                  <a:prstClr val="black"/>
                </a:solidFill>
                <a:latin typeface="Arial"/>
                <a:cs typeface="Arial"/>
              </a:rPr>
              <a:t>building confidence, </a:t>
            </a:r>
            <a:r>
              <a:rPr lang="en-US" sz="900" dirty="0" smtClean="0">
                <a:solidFill>
                  <a:prstClr val="black"/>
                </a:solidFill>
                <a:latin typeface="Arial"/>
                <a:cs typeface="Arial"/>
              </a:rPr>
              <a:t>the willingness to contribute and try, and the willingness to fail and learn from those mistakes is something that needs to be taught and reviewed daily! </a:t>
            </a:r>
            <a:r>
              <a:rPr lang="en-US" sz="900" dirty="0" smtClean="0">
                <a:solidFill>
                  <a:prstClr val="black"/>
                </a:solidFill>
                <a:latin typeface="Arial"/>
                <a:cs typeface="Arial"/>
              </a:rPr>
              <a:t>It is </a:t>
            </a:r>
            <a:r>
              <a:rPr lang="en-US" sz="900" dirty="0" smtClean="0">
                <a:solidFill>
                  <a:prstClr val="black"/>
                </a:solidFill>
                <a:latin typeface="Arial"/>
                <a:cs typeface="Arial"/>
              </a:rPr>
              <a:t>essential </a:t>
            </a:r>
            <a:r>
              <a:rPr lang="en-US" sz="900" dirty="0" smtClean="0">
                <a:solidFill>
                  <a:prstClr val="black"/>
                </a:solidFill>
                <a:latin typeface="Arial"/>
                <a:cs typeface="Arial"/>
              </a:rPr>
              <a:t>for academic success!  If we fall back to more traditional teaching, students fall right back into their comfortable fixed mindsets and </a:t>
            </a:r>
            <a:r>
              <a:rPr lang="en-US" sz="900" dirty="0" smtClean="0">
                <a:solidFill>
                  <a:prstClr val="black"/>
                </a:solidFill>
                <a:latin typeface="Arial"/>
                <a:cs typeface="Arial"/>
              </a:rPr>
              <a:t>do not </a:t>
            </a:r>
            <a:r>
              <a:rPr lang="en-US" sz="900" dirty="0" smtClean="0">
                <a:solidFill>
                  <a:prstClr val="black"/>
                </a:solidFill>
                <a:latin typeface="Arial"/>
                <a:cs typeface="Arial"/>
              </a:rPr>
              <a:t>perform </a:t>
            </a:r>
            <a:r>
              <a:rPr lang="en-US" sz="900" dirty="0" smtClean="0">
                <a:solidFill>
                  <a:prstClr val="black"/>
                </a:solidFill>
                <a:latin typeface="Arial"/>
                <a:cs typeface="Arial"/>
              </a:rPr>
              <a:t>to their full potential. </a:t>
            </a:r>
            <a:endParaRPr lang="en-US" sz="900" dirty="0" smtClean="0">
              <a:solidFill>
                <a:prstClr val="black"/>
              </a:solidFill>
              <a:latin typeface="Arial"/>
              <a:cs typeface="Arial"/>
            </a:endParaRPr>
          </a:p>
        </p:txBody>
      </p:sp>
      <p:sp>
        <p:nvSpPr>
          <p:cNvPr id="77" name="TextBox 76"/>
          <p:cNvSpPr txBox="1"/>
          <p:nvPr/>
        </p:nvSpPr>
        <p:spPr>
          <a:xfrm>
            <a:off x="307800" y="1109166"/>
            <a:ext cx="8535037" cy="313649"/>
          </a:xfrm>
          <a:prstGeom prst="rect">
            <a:avLst/>
          </a:prstGeom>
          <a:noFill/>
        </p:spPr>
        <p:txBody>
          <a:bodyPr wrap="square" lIns="66776" tIns="33388" rIns="66776" bIns="33388" rtlCol="0">
            <a:spAutoFit/>
          </a:bodyPr>
          <a:lstStyle/>
          <a:p>
            <a:pPr defTabSz="913488"/>
            <a:r>
              <a:rPr lang="en-US" sz="1600" b="1" dirty="0" smtClean="0">
                <a:solidFill>
                  <a:prstClr val="black"/>
                </a:solidFill>
                <a:latin typeface="Arial"/>
                <a:cs typeface="Arial"/>
              </a:rPr>
              <a:t>Student Problem</a:t>
            </a:r>
            <a:r>
              <a:rPr lang="en-US" sz="1100" dirty="0" smtClean="0">
                <a:solidFill>
                  <a:prstClr val="black"/>
                </a:solidFill>
                <a:latin typeface="Arial"/>
                <a:cs typeface="Arial"/>
              </a:rPr>
              <a:t>– </a:t>
            </a:r>
            <a:r>
              <a:rPr lang="en-US" sz="1000" dirty="0">
                <a:solidFill>
                  <a:prstClr val="black"/>
                </a:solidFill>
                <a:latin typeface="Arial"/>
                <a:cs typeface="Arial"/>
              </a:rPr>
              <a:t>S</a:t>
            </a:r>
            <a:r>
              <a:rPr lang="en-US" sz="1000" dirty="0" smtClean="0">
                <a:solidFill>
                  <a:prstClr val="black"/>
                </a:solidFill>
                <a:latin typeface="Arial"/>
                <a:cs typeface="Arial"/>
              </a:rPr>
              <a:t>tudents </a:t>
            </a:r>
            <a:r>
              <a:rPr lang="en-US" sz="1000" dirty="0" smtClean="0">
                <a:solidFill>
                  <a:prstClr val="black"/>
                </a:solidFill>
                <a:latin typeface="Arial"/>
                <a:cs typeface="Arial"/>
              </a:rPr>
              <a:t>negatively focused on their mistakes resulting in low effort, low motivation, and low self confidence in math.  </a:t>
            </a:r>
            <a:endParaRPr lang="en-US" sz="800" i="1" dirty="0">
              <a:solidFill>
                <a:prstClr val="black"/>
              </a:solidFill>
              <a:latin typeface="Arial"/>
              <a:cs typeface="Arial"/>
            </a:endParaRPr>
          </a:p>
        </p:txBody>
      </p:sp>
      <p:sp>
        <p:nvSpPr>
          <p:cNvPr id="78" name="TextBox 77"/>
          <p:cNvSpPr txBox="1"/>
          <p:nvPr/>
        </p:nvSpPr>
        <p:spPr>
          <a:xfrm>
            <a:off x="359213" y="867307"/>
            <a:ext cx="5078124" cy="250561"/>
          </a:xfrm>
          <a:prstGeom prst="rect">
            <a:avLst/>
          </a:prstGeom>
          <a:noFill/>
        </p:spPr>
        <p:txBody>
          <a:bodyPr wrap="square" lIns="34779" tIns="17389" rIns="34779" bIns="17389" rtlCol="0">
            <a:spAutoFit/>
          </a:bodyPr>
          <a:lstStyle/>
          <a:p>
            <a:pPr defTabSz="913488"/>
            <a:r>
              <a:rPr lang="en-US" sz="1400" dirty="0" smtClean="0">
                <a:ln w="0"/>
                <a:solidFill>
                  <a:schemeClr val="accent1">
                    <a:lumMod val="50000"/>
                  </a:schemeClr>
                </a:solidFill>
                <a:effectLst>
                  <a:outerShdw blurRad="38100" dist="25400" dir="5400000" algn="ctr" rotWithShape="0">
                    <a:srgbClr val="6E747A">
                      <a:alpha val="43000"/>
                    </a:srgbClr>
                  </a:outerShdw>
                </a:effectLst>
                <a:latin typeface="Arial"/>
                <a:cs typeface="Arial"/>
              </a:rPr>
              <a:t>Amie Lloyd and Tami Moran</a:t>
            </a:r>
            <a:endParaRPr lang="en-US" sz="1400" dirty="0">
              <a:ln w="0"/>
              <a:solidFill>
                <a:schemeClr val="accent1">
                  <a:lumMod val="50000"/>
                </a:schemeClr>
              </a:solidFill>
              <a:effectLst>
                <a:outerShdw blurRad="38100" dist="25400" dir="5400000" algn="ctr" rotWithShape="0">
                  <a:srgbClr val="6E747A">
                    <a:alpha val="43000"/>
                  </a:srgbClr>
                </a:outerShdw>
              </a:effectLst>
              <a:latin typeface="Arial"/>
              <a:cs typeface="Arial"/>
            </a:endParaRPr>
          </a:p>
        </p:txBody>
      </p:sp>
      <p:sp>
        <p:nvSpPr>
          <p:cNvPr id="80" name="TextBox 79"/>
          <p:cNvSpPr txBox="1"/>
          <p:nvPr/>
        </p:nvSpPr>
        <p:spPr>
          <a:xfrm>
            <a:off x="364661" y="218017"/>
            <a:ext cx="3405810" cy="681448"/>
          </a:xfrm>
          <a:prstGeom prst="rect">
            <a:avLst/>
          </a:prstGeom>
          <a:noFill/>
        </p:spPr>
        <p:txBody>
          <a:bodyPr wrap="square" lIns="34779" tIns="17389" rIns="34779" bIns="17389" rtlCol="0">
            <a:spAutoFit/>
          </a:bodyPr>
          <a:lstStyle/>
          <a:p>
            <a:pPr defTabSz="913488"/>
            <a:r>
              <a:rPr lang="en-US" sz="2800" b="1" dirty="0" smtClean="0">
                <a:solidFill>
                  <a:schemeClr val="accent1">
                    <a:lumMod val="50000"/>
                  </a:schemeClr>
                </a:solidFill>
                <a:latin typeface="Century Schoolbook" panose="02040604050505020304" pitchFamily="18" charset="0"/>
                <a:cs typeface="Arial"/>
              </a:rPr>
              <a:t>Mindset</a:t>
            </a:r>
            <a:endParaRPr lang="en-US" sz="2800" b="1" dirty="0">
              <a:solidFill>
                <a:schemeClr val="accent1">
                  <a:lumMod val="50000"/>
                </a:schemeClr>
              </a:solidFill>
              <a:latin typeface="Century Schoolbook" panose="02040604050505020304" pitchFamily="18" charset="0"/>
              <a:cs typeface="Arial"/>
            </a:endParaRPr>
          </a:p>
          <a:p>
            <a:pPr defTabSz="913488"/>
            <a:r>
              <a:rPr lang="en-US" sz="1400" b="1" dirty="0" smtClean="0">
                <a:solidFill>
                  <a:schemeClr val="accent1">
                    <a:lumMod val="50000"/>
                  </a:schemeClr>
                </a:solidFill>
                <a:latin typeface="Arial"/>
                <a:cs typeface="Arial"/>
              </a:rPr>
              <a:t>6</a:t>
            </a:r>
            <a:r>
              <a:rPr lang="en-US" sz="1400" b="1" baseline="30000" dirty="0" smtClean="0">
                <a:solidFill>
                  <a:schemeClr val="accent1">
                    <a:lumMod val="50000"/>
                  </a:schemeClr>
                </a:solidFill>
                <a:latin typeface="Arial"/>
                <a:cs typeface="Arial"/>
              </a:rPr>
              <a:t>th</a:t>
            </a:r>
            <a:r>
              <a:rPr lang="en-US" sz="1400" b="1" dirty="0" smtClean="0">
                <a:solidFill>
                  <a:schemeClr val="accent1">
                    <a:lumMod val="50000"/>
                  </a:schemeClr>
                </a:solidFill>
                <a:latin typeface="Arial"/>
                <a:cs typeface="Arial"/>
              </a:rPr>
              <a:t> grade Sedro Woolley School District</a:t>
            </a:r>
            <a:endParaRPr lang="en-US" sz="1400" b="1" dirty="0">
              <a:solidFill>
                <a:schemeClr val="accent1">
                  <a:lumMod val="50000"/>
                </a:schemeClr>
              </a:solidFill>
              <a:latin typeface="Arial"/>
              <a:cs typeface="Arial"/>
            </a:endParaRPr>
          </a:p>
        </p:txBody>
      </p:sp>
      <p:sp>
        <p:nvSpPr>
          <p:cNvPr id="90" name="Rectangle 89"/>
          <p:cNvSpPr/>
          <p:nvPr/>
        </p:nvSpPr>
        <p:spPr>
          <a:xfrm flipH="1">
            <a:off x="5270812" y="6723709"/>
            <a:ext cx="3369028" cy="146188"/>
          </a:xfrm>
          <a:prstGeom prst="rect">
            <a:avLst/>
          </a:prstGeom>
        </p:spPr>
        <p:txBody>
          <a:bodyPr wrap="square" lIns="38094" tIns="19047" rIns="38094" bIns="19047">
            <a:spAutoFit/>
          </a:bodyPr>
          <a:lstStyle/>
          <a:p>
            <a:pPr algn="r" defTabSz="913488"/>
            <a:r>
              <a:rPr lang="en-US" sz="700" i="1" dirty="0" smtClean="0">
                <a:solidFill>
                  <a:schemeClr val="bg1"/>
                </a:solidFill>
                <a:latin typeface="Arial"/>
                <a:cs typeface="Arial"/>
              </a:rPr>
              <a:t>Th</a:t>
            </a:r>
            <a:r>
              <a:rPr lang="en-US" sz="700" i="1" dirty="0">
                <a:solidFill>
                  <a:schemeClr val="bg1"/>
                </a:solidFill>
                <a:latin typeface="Arial"/>
                <a:cs typeface="Arial"/>
              </a:rPr>
              <a:t>i</a:t>
            </a:r>
            <a:r>
              <a:rPr lang="en-US" sz="700" i="1" dirty="0" smtClean="0">
                <a:solidFill>
                  <a:schemeClr val="bg1"/>
                </a:solidFill>
                <a:latin typeface="Arial"/>
                <a:cs typeface="Arial"/>
              </a:rPr>
              <a:t>s </a:t>
            </a:r>
            <a:r>
              <a:rPr lang="en-US" sz="700" i="1" dirty="0">
                <a:solidFill>
                  <a:schemeClr val="bg1"/>
                </a:solidFill>
                <a:latin typeface="Arial"/>
                <a:cs typeface="Arial"/>
              </a:rPr>
              <a:t>work was supported in part </a:t>
            </a:r>
            <a:r>
              <a:rPr lang="en-US" sz="700" i="1" dirty="0" smtClean="0">
                <a:solidFill>
                  <a:schemeClr val="bg1"/>
                </a:solidFill>
                <a:latin typeface="Arial"/>
                <a:cs typeface="Arial"/>
              </a:rPr>
              <a:t>by</a:t>
            </a:r>
            <a:r>
              <a:rPr lang="mr-IN" sz="700" i="1" dirty="0" smtClean="0">
                <a:solidFill>
                  <a:schemeClr val="bg1"/>
                </a:solidFill>
                <a:latin typeface="Arial"/>
                <a:cs typeface="Arial"/>
              </a:rPr>
              <a:t>…</a:t>
            </a:r>
            <a:r>
              <a:rPr lang="en-US" sz="700" i="1" dirty="0" smtClean="0">
                <a:solidFill>
                  <a:schemeClr val="bg1"/>
                </a:solidFill>
                <a:latin typeface="Arial"/>
                <a:cs typeface="Arial"/>
              </a:rPr>
              <a:t>  </a:t>
            </a:r>
            <a:endParaRPr lang="en-US" sz="700" i="1" dirty="0">
              <a:solidFill>
                <a:schemeClr val="bg1"/>
              </a:solidFill>
              <a:latin typeface="Calibri"/>
            </a:endParaRPr>
          </a:p>
        </p:txBody>
      </p:sp>
      <p:sp>
        <p:nvSpPr>
          <p:cNvPr id="35" name="TextBox 34"/>
          <p:cNvSpPr txBox="1"/>
          <p:nvPr/>
        </p:nvSpPr>
        <p:spPr>
          <a:xfrm>
            <a:off x="6015403" y="10482403"/>
            <a:ext cx="2740664" cy="315465"/>
          </a:xfrm>
          <a:prstGeom prst="rect">
            <a:avLst/>
          </a:prstGeom>
          <a:solidFill>
            <a:schemeClr val="bg1"/>
          </a:solidFill>
          <a:ln>
            <a:solidFill>
              <a:srgbClr val="92D050"/>
            </a:solidFill>
          </a:ln>
        </p:spPr>
        <p:txBody>
          <a:bodyPr wrap="square" lIns="38094" tIns="19047" rIns="38094" bIns="19047" rtlCol="0">
            <a:spAutoFit/>
          </a:bodyPr>
          <a:lstStyle/>
          <a:p>
            <a:pPr algn="ctr" defTabSz="913488"/>
            <a:endParaRPr lang="en-US" b="1" i="1" dirty="0">
              <a:solidFill>
                <a:srgbClr val="92D050"/>
              </a:solidFill>
              <a:latin typeface="Calibri"/>
            </a:endParaRPr>
          </a:p>
        </p:txBody>
      </p:sp>
      <p:sp>
        <p:nvSpPr>
          <p:cNvPr id="41" name="Rounded Rectangle 40"/>
          <p:cNvSpPr/>
          <p:nvPr/>
        </p:nvSpPr>
        <p:spPr bwMode="auto">
          <a:xfrm>
            <a:off x="6124253" y="4115640"/>
            <a:ext cx="2706787" cy="283313"/>
          </a:xfrm>
          <a:prstGeom prst="roundRect">
            <a:avLst/>
          </a:prstGeom>
          <a:solidFill>
            <a:srgbClr val="EB1548">
              <a:alpha val="90980"/>
            </a:srgbClr>
          </a:solidFill>
          <a:ln w="9525" cap="flat" cmpd="sng" algn="ctr">
            <a:solidFill>
              <a:schemeClr val="tx1"/>
            </a:solidFill>
            <a:prstDash val="solid"/>
            <a:round/>
            <a:headEnd type="none" w="med" len="med"/>
            <a:tailEnd type="none" w="med" len="med"/>
          </a:ln>
          <a:effectLst/>
        </p:spPr>
        <p:txBody>
          <a:bodyPr lIns="38094" tIns="19047" rIns="38094" bIns="19047">
            <a:prstTxWarp prst="textNoShape">
              <a:avLst/>
            </a:prstTxWarp>
          </a:bodyPr>
          <a:lstStyle/>
          <a:p>
            <a:pPr algn="ctr" defTabSz="913488" eaLnBrk="0" hangingPunct="0">
              <a:defRPr/>
            </a:pPr>
            <a:r>
              <a:rPr lang="en-US" sz="1400" b="1" dirty="0" smtClean="0">
                <a:solidFill>
                  <a:prstClr val="white"/>
                </a:solidFill>
                <a:latin typeface="Arial" pitchFamily="37" charset="0"/>
                <a:ea typeface="ヒラギノ角ゴ Pro W3" pitchFamily="37" charset="-128"/>
                <a:cs typeface="ヒラギノ角ゴ Pro W3" pitchFamily="37" charset="-128"/>
              </a:rPr>
              <a:t>NEXT STEPS</a:t>
            </a:r>
            <a:endParaRPr lang="en-US" sz="1400" dirty="0">
              <a:solidFill>
                <a:prstClr val="white"/>
              </a:solidFill>
              <a:latin typeface="Arial" pitchFamily="37" charset="0"/>
              <a:ea typeface="ヒラギノ角ゴ Pro W3" pitchFamily="37" charset="-128"/>
              <a:cs typeface="ヒラギノ角ゴ Pro W3" pitchFamily="37" charset="-128"/>
            </a:endParaRPr>
          </a:p>
        </p:txBody>
      </p:sp>
      <p:sp>
        <p:nvSpPr>
          <p:cNvPr id="43" name="Text Box 23"/>
          <p:cNvSpPr txBox="1">
            <a:spLocks noChangeArrowheads="1"/>
          </p:cNvSpPr>
          <p:nvPr/>
        </p:nvSpPr>
        <p:spPr bwMode="auto">
          <a:xfrm>
            <a:off x="3092527" y="2039325"/>
            <a:ext cx="2896368" cy="1838959"/>
          </a:xfrm>
          <a:prstGeom prst="rect">
            <a:avLst/>
          </a:prstGeom>
          <a:solidFill>
            <a:schemeClr val="bg1"/>
          </a:solidFill>
          <a:ln w="9525">
            <a:solidFill>
              <a:schemeClr val="tx1"/>
            </a:solidFill>
            <a:miter lim="800000"/>
            <a:headEnd/>
            <a:tailEnd/>
          </a:ln>
        </p:spPr>
        <p:txBody>
          <a:bodyPr wrap="square" lIns="38094" tIns="19047" rIns="38094" bIns="19047">
            <a:prstTxWarp prst="textNoShape">
              <a:avLst/>
            </a:prstTxWarp>
            <a:spAutoFit/>
          </a:bodyPr>
          <a:lstStyle/>
          <a:p>
            <a:pPr defTabSz="913488">
              <a:buSzPct val="100000"/>
            </a:pPr>
            <a:r>
              <a:rPr lang="en-US" sz="800" dirty="0" smtClean="0">
                <a:solidFill>
                  <a:prstClr val="black"/>
                </a:solidFill>
                <a:latin typeface="Arial"/>
                <a:cs typeface="Arial"/>
              </a:rPr>
              <a:t>Students</a:t>
            </a:r>
            <a:r>
              <a:rPr lang="en-US" sz="900" dirty="0" smtClean="0">
                <a:solidFill>
                  <a:prstClr val="black"/>
                </a:solidFill>
                <a:latin typeface="Arial"/>
                <a:cs typeface="Arial"/>
              </a:rPr>
              <a:t>’ </a:t>
            </a:r>
            <a:r>
              <a:rPr lang="en-US" sz="900" dirty="0" smtClean="0">
                <a:solidFill>
                  <a:prstClr val="black"/>
                </a:solidFill>
                <a:latin typeface="Arial"/>
                <a:cs typeface="Arial"/>
              </a:rPr>
              <a:t>confidence in themselves and willingness to try and fail increases and decreases based on how much, and how often, </a:t>
            </a:r>
            <a:r>
              <a:rPr lang="en-US" sz="900" dirty="0" smtClean="0">
                <a:solidFill>
                  <a:prstClr val="black"/>
                </a:solidFill>
                <a:latin typeface="Arial"/>
                <a:cs typeface="Arial"/>
              </a:rPr>
              <a:t>mindset </a:t>
            </a:r>
            <a:r>
              <a:rPr lang="en-US" sz="900" dirty="0" smtClean="0">
                <a:solidFill>
                  <a:prstClr val="black"/>
                </a:solidFill>
                <a:latin typeface="Arial"/>
                <a:cs typeface="Arial"/>
              </a:rPr>
              <a:t>strategies are taught and valued in classroom.  </a:t>
            </a:r>
            <a:r>
              <a:rPr lang="en-US" sz="900" dirty="0">
                <a:solidFill>
                  <a:prstClr val="black"/>
                </a:solidFill>
                <a:latin typeface="Arial"/>
                <a:cs typeface="Arial"/>
              </a:rPr>
              <a:t>S</a:t>
            </a:r>
            <a:r>
              <a:rPr lang="en-US" sz="900" dirty="0" smtClean="0">
                <a:solidFill>
                  <a:prstClr val="black"/>
                </a:solidFill>
                <a:latin typeface="Arial"/>
                <a:cs typeface="Arial"/>
              </a:rPr>
              <a:t>tudent </a:t>
            </a:r>
            <a:r>
              <a:rPr lang="en-US" sz="900" dirty="0" smtClean="0">
                <a:solidFill>
                  <a:prstClr val="black"/>
                </a:solidFill>
                <a:latin typeface="Arial"/>
                <a:cs typeface="Arial"/>
              </a:rPr>
              <a:t>willingness to try </a:t>
            </a:r>
            <a:r>
              <a:rPr lang="en-US" sz="900" dirty="0" smtClean="0">
                <a:solidFill>
                  <a:prstClr val="black"/>
                </a:solidFill>
                <a:latin typeface="Arial"/>
                <a:cs typeface="Arial"/>
              </a:rPr>
              <a:t>increased </a:t>
            </a:r>
            <a:r>
              <a:rPr lang="en-US" sz="900" dirty="0" smtClean="0">
                <a:solidFill>
                  <a:prstClr val="black"/>
                </a:solidFill>
                <a:latin typeface="Arial"/>
                <a:cs typeface="Arial"/>
              </a:rPr>
              <a:t>when </a:t>
            </a:r>
            <a:r>
              <a:rPr lang="en-US" sz="900" dirty="0" smtClean="0">
                <a:solidFill>
                  <a:prstClr val="black"/>
                </a:solidFill>
                <a:latin typeface="Arial"/>
                <a:cs typeface="Arial"/>
              </a:rPr>
              <a:t>mindset </a:t>
            </a:r>
            <a:r>
              <a:rPr lang="en-US" sz="900" dirty="0" smtClean="0">
                <a:solidFill>
                  <a:prstClr val="black"/>
                </a:solidFill>
                <a:latin typeface="Arial"/>
                <a:cs typeface="Arial"/>
              </a:rPr>
              <a:t>strategies and mindset classroom culture </a:t>
            </a:r>
            <a:r>
              <a:rPr lang="en-US" sz="900" dirty="0" smtClean="0">
                <a:solidFill>
                  <a:prstClr val="black"/>
                </a:solidFill>
                <a:latin typeface="Arial"/>
                <a:cs typeface="Arial"/>
              </a:rPr>
              <a:t>were implemented</a:t>
            </a:r>
            <a:r>
              <a:rPr lang="en-US" sz="900" dirty="0" smtClean="0">
                <a:solidFill>
                  <a:prstClr val="black"/>
                </a:solidFill>
                <a:latin typeface="Arial"/>
                <a:cs typeface="Arial"/>
              </a:rPr>
              <a:t>.  </a:t>
            </a:r>
            <a:r>
              <a:rPr lang="en-US" sz="900" dirty="0" smtClean="0">
                <a:solidFill>
                  <a:prstClr val="black"/>
                </a:solidFill>
                <a:latin typeface="Arial"/>
                <a:cs typeface="Arial"/>
              </a:rPr>
              <a:t>The impact of these </a:t>
            </a:r>
            <a:r>
              <a:rPr lang="en-US" sz="900" dirty="0" smtClean="0">
                <a:solidFill>
                  <a:prstClr val="black"/>
                </a:solidFill>
                <a:latin typeface="Arial"/>
                <a:cs typeface="Arial"/>
              </a:rPr>
              <a:t>strategies </a:t>
            </a:r>
            <a:r>
              <a:rPr lang="en-US" sz="900" dirty="0" smtClean="0">
                <a:solidFill>
                  <a:prstClr val="black"/>
                </a:solidFill>
                <a:latin typeface="Arial"/>
                <a:cs typeface="Arial"/>
              </a:rPr>
              <a:t>on </a:t>
            </a:r>
            <a:r>
              <a:rPr lang="en-US" sz="900" dirty="0" smtClean="0">
                <a:solidFill>
                  <a:prstClr val="black"/>
                </a:solidFill>
                <a:latin typeface="Arial"/>
                <a:cs typeface="Arial"/>
              </a:rPr>
              <a:t>our students </a:t>
            </a:r>
            <a:r>
              <a:rPr lang="en-US" sz="900" dirty="0" smtClean="0">
                <a:solidFill>
                  <a:prstClr val="black"/>
                </a:solidFill>
                <a:latin typeface="Arial"/>
                <a:cs typeface="Arial"/>
              </a:rPr>
              <a:t>was obvious when </a:t>
            </a:r>
            <a:r>
              <a:rPr lang="en-US" sz="900" dirty="0" smtClean="0">
                <a:solidFill>
                  <a:prstClr val="black"/>
                </a:solidFill>
                <a:latin typeface="Arial"/>
                <a:cs typeface="Arial"/>
              </a:rPr>
              <a:t>compared to a new student entering the class with a fixed mindset. </a:t>
            </a:r>
            <a:r>
              <a:rPr lang="en-US" sz="900" dirty="0">
                <a:solidFill>
                  <a:prstClr val="black"/>
                </a:solidFill>
                <a:latin typeface="Arial"/>
                <a:cs typeface="Arial"/>
              </a:rPr>
              <a:t>S</a:t>
            </a:r>
            <a:r>
              <a:rPr lang="en-US" sz="900" dirty="0" smtClean="0">
                <a:solidFill>
                  <a:prstClr val="black"/>
                </a:solidFill>
                <a:latin typeface="Arial"/>
                <a:cs typeface="Arial"/>
              </a:rPr>
              <a:t>tudent </a:t>
            </a:r>
            <a:r>
              <a:rPr lang="en-US" sz="900" dirty="0" smtClean="0">
                <a:solidFill>
                  <a:prstClr val="black"/>
                </a:solidFill>
                <a:latin typeface="Arial"/>
                <a:cs typeface="Arial"/>
              </a:rPr>
              <a:t>engagement, perseverance, and contributions to </a:t>
            </a:r>
            <a:r>
              <a:rPr lang="en-US" sz="900" dirty="0" smtClean="0">
                <a:solidFill>
                  <a:prstClr val="black"/>
                </a:solidFill>
                <a:latin typeface="Arial"/>
                <a:cs typeface="Arial"/>
              </a:rPr>
              <a:t>discussions increased.  </a:t>
            </a:r>
            <a:r>
              <a:rPr lang="en-US" sz="900" dirty="0" smtClean="0">
                <a:solidFill>
                  <a:prstClr val="black"/>
                </a:solidFill>
                <a:latin typeface="Arial"/>
                <a:cs typeface="Arial"/>
              </a:rPr>
              <a:t>Students </a:t>
            </a:r>
            <a:r>
              <a:rPr lang="en-US" sz="900" dirty="0" smtClean="0">
                <a:solidFill>
                  <a:prstClr val="black"/>
                </a:solidFill>
                <a:latin typeface="Arial"/>
                <a:cs typeface="Arial"/>
              </a:rPr>
              <a:t>were more </a:t>
            </a:r>
            <a:r>
              <a:rPr lang="en-US" sz="900" dirty="0" smtClean="0">
                <a:solidFill>
                  <a:prstClr val="black"/>
                </a:solidFill>
                <a:latin typeface="Arial"/>
                <a:cs typeface="Arial"/>
              </a:rPr>
              <a:t>confident, even when mistakes were made.  The </a:t>
            </a:r>
            <a:r>
              <a:rPr lang="en-US" sz="900" dirty="0" smtClean="0">
                <a:solidFill>
                  <a:prstClr val="black"/>
                </a:solidFill>
                <a:latin typeface="Arial"/>
                <a:cs typeface="Arial"/>
              </a:rPr>
              <a:t>classroom climate </a:t>
            </a:r>
            <a:r>
              <a:rPr lang="en-US" sz="900" dirty="0" smtClean="0">
                <a:solidFill>
                  <a:prstClr val="black"/>
                </a:solidFill>
                <a:latin typeface="Arial"/>
                <a:cs typeface="Arial"/>
              </a:rPr>
              <a:t>became about learning </a:t>
            </a:r>
            <a:r>
              <a:rPr lang="en-US" sz="900" dirty="0" smtClean="0">
                <a:solidFill>
                  <a:prstClr val="black"/>
                </a:solidFill>
                <a:latin typeface="Arial"/>
                <a:cs typeface="Arial"/>
              </a:rPr>
              <a:t>than performing</a:t>
            </a:r>
            <a:r>
              <a:rPr lang="en-US" sz="900" dirty="0" smtClean="0">
                <a:solidFill>
                  <a:prstClr val="black"/>
                </a:solidFill>
                <a:latin typeface="Arial"/>
                <a:cs typeface="Arial"/>
              </a:rPr>
              <a:t>.  </a:t>
            </a:r>
          </a:p>
        </p:txBody>
      </p:sp>
      <p:sp>
        <p:nvSpPr>
          <p:cNvPr id="37" name="Rounded Rectangle 36"/>
          <p:cNvSpPr/>
          <p:nvPr/>
        </p:nvSpPr>
        <p:spPr bwMode="auto">
          <a:xfrm>
            <a:off x="3098527" y="1488753"/>
            <a:ext cx="2924435" cy="485139"/>
          </a:xfrm>
          <a:prstGeom prst="roundRect">
            <a:avLst/>
          </a:prstGeom>
          <a:solidFill>
            <a:srgbClr val="92D050"/>
          </a:solidFill>
          <a:ln w="9525" cap="flat" cmpd="sng" algn="ctr">
            <a:solidFill>
              <a:schemeClr val="tx1"/>
            </a:solidFill>
            <a:prstDash val="solid"/>
            <a:round/>
            <a:headEnd type="none" w="med" len="med"/>
            <a:tailEnd type="none" w="med" len="med"/>
          </a:ln>
          <a:effectLst/>
        </p:spPr>
        <p:txBody>
          <a:bodyPr lIns="38094" tIns="19047" rIns="38094" bIns="19047">
            <a:prstTxWarp prst="textNoShape">
              <a:avLst/>
            </a:prstTxWarp>
          </a:bodyPr>
          <a:lstStyle/>
          <a:p>
            <a:pPr algn="ctr" defTabSz="913488" eaLnBrk="0" hangingPunct="0">
              <a:defRPr/>
            </a:pPr>
            <a:r>
              <a:rPr lang="en-US" sz="1400" b="1" cap="all" dirty="0" smtClean="0">
                <a:solidFill>
                  <a:prstClr val="white"/>
                </a:solidFill>
                <a:latin typeface="Arial" pitchFamily="37" charset="0"/>
                <a:ea typeface="ヒラギノ角ゴ Pro W3" pitchFamily="37" charset="-128"/>
                <a:cs typeface="ヒラギノ角ゴ Pro W3" pitchFamily="37" charset="-128"/>
              </a:rPr>
              <a:t>Impacts on student problem</a:t>
            </a:r>
            <a:endParaRPr lang="en-US" sz="1400" b="1" cap="all" dirty="0">
              <a:solidFill>
                <a:prstClr val="black"/>
              </a:solidFill>
              <a:latin typeface="Arial" pitchFamily="37" charset="0"/>
              <a:ea typeface="ヒラギノ角ゴ Pro W3" pitchFamily="37" charset="-128"/>
              <a:cs typeface="ヒラギノ角ゴ Pro W3" pitchFamily="37" charset="-128"/>
            </a:endParaRPr>
          </a:p>
        </p:txBody>
      </p:sp>
      <p:sp>
        <p:nvSpPr>
          <p:cNvPr id="30" name="Rounded Rectangle 29"/>
          <p:cNvSpPr/>
          <p:nvPr/>
        </p:nvSpPr>
        <p:spPr bwMode="auto">
          <a:xfrm>
            <a:off x="3079005" y="3939612"/>
            <a:ext cx="2900171" cy="331844"/>
          </a:xfrm>
          <a:prstGeom prst="roundRect">
            <a:avLst/>
          </a:prstGeom>
          <a:solidFill>
            <a:srgbClr val="7030A0"/>
          </a:solidFill>
          <a:ln w="9525" cap="flat" cmpd="sng" algn="ctr">
            <a:solidFill>
              <a:schemeClr val="tx1"/>
            </a:solidFill>
            <a:prstDash val="solid"/>
            <a:round/>
            <a:headEnd type="none" w="med" len="med"/>
            <a:tailEnd type="none" w="med" len="med"/>
          </a:ln>
          <a:effectLst/>
        </p:spPr>
        <p:txBody>
          <a:bodyPr lIns="38094" tIns="19047" rIns="38094" bIns="19047">
            <a:prstTxWarp prst="textNoShape">
              <a:avLst/>
            </a:prstTxWarp>
          </a:bodyPr>
          <a:lstStyle/>
          <a:p>
            <a:pPr algn="ctr" defTabSz="913488" eaLnBrk="0" hangingPunct="0">
              <a:defRPr/>
            </a:pPr>
            <a:r>
              <a:rPr lang="en-US" sz="1400" b="1" cap="all" dirty="0" smtClean="0">
                <a:solidFill>
                  <a:prstClr val="white"/>
                </a:solidFill>
                <a:latin typeface="Arial" pitchFamily="37" charset="0"/>
                <a:ea typeface="ヒラギノ角ゴ Pro W3" pitchFamily="37" charset="-128"/>
                <a:cs typeface="ヒラギノ角ゴ Pro W3" pitchFamily="37" charset="-128"/>
              </a:rPr>
              <a:t>Data Collection</a:t>
            </a:r>
            <a:endParaRPr lang="en-US" sz="1400" b="1" cap="all" dirty="0">
              <a:solidFill>
                <a:prstClr val="black"/>
              </a:solidFill>
              <a:latin typeface="Arial" pitchFamily="37" charset="0"/>
              <a:ea typeface="ヒラギノ角ゴ Pro W3" pitchFamily="37" charset="-128"/>
              <a:cs typeface="ヒラギノ角ゴ Pro W3" pitchFamily="37" charset="-128"/>
            </a:endParaRPr>
          </a:p>
        </p:txBody>
      </p:sp>
      <p:sp>
        <p:nvSpPr>
          <p:cNvPr id="31" name="Text Box 25"/>
          <p:cNvSpPr txBox="1">
            <a:spLocks noChangeArrowheads="1"/>
          </p:cNvSpPr>
          <p:nvPr/>
        </p:nvSpPr>
        <p:spPr bwMode="auto">
          <a:xfrm>
            <a:off x="3070112" y="4337142"/>
            <a:ext cx="2909064" cy="2254457"/>
          </a:xfrm>
          <a:prstGeom prst="rect">
            <a:avLst/>
          </a:prstGeom>
          <a:solidFill>
            <a:srgbClr val="FFFFFF"/>
          </a:solidFill>
          <a:ln w="9525">
            <a:solidFill>
              <a:schemeClr val="tx1"/>
            </a:solidFill>
            <a:miter lim="800000"/>
            <a:headEnd/>
            <a:tailEnd/>
          </a:ln>
        </p:spPr>
        <p:txBody>
          <a:bodyPr wrap="square" lIns="38094" tIns="19047" rIns="38094" bIns="19047">
            <a:prstTxWarp prst="textNoShape">
              <a:avLst/>
            </a:prstTxWarp>
            <a:spAutoFit/>
          </a:bodyPr>
          <a:lstStyle/>
          <a:p>
            <a:pPr algn="just" defTabSz="913488">
              <a:buSzPct val="100000"/>
            </a:pPr>
            <a:r>
              <a:rPr lang="en-US" sz="800" dirty="0" smtClean="0">
                <a:solidFill>
                  <a:prstClr val="black"/>
                </a:solidFill>
                <a:latin typeface="Calibri"/>
              </a:rPr>
              <a:t>Data sources: beginning </a:t>
            </a:r>
            <a:r>
              <a:rPr lang="en-US" sz="800" dirty="0" smtClean="0">
                <a:solidFill>
                  <a:prstClr val="black"/>
                </a:solidFill>
                <a:latin typeface="Calibri"/>
              </a:rPr>
              <a:t>and end of the year survey, reflections on assignments, </a:t>
            </a:r>
            <a:r>
              <a:rPr lang="en-US" sz="800" dirty="0" smtClean="0">
                <a:solidFill>
                  <a:prstClr val="black"/>
                </a:solidFill>
                <a:latin typeface="Calibri"/>
              </a:rPr>
              <a:t>mid-year </a:t>
            </a:r>
            <a:r>
              <a:rPr lang="en-US" sz="800" dirty="0" smtClean="0">
                <a:solidFill>
                  <a:prstClr val="black"/>
                </a:solidFill>
                <a:latin typeface="Calibri"/>
              </a:rPr>
              <a:t>mindset survey, group work reflections, </a:t>
            </a:r>
            <a:r>
              <a:rPr lang="en-US" sz="800" dirty="0" smtClean="0">
                <a:solidFill>
                  <a:prstClr val="black"/>
                </a:solidFill>
                <a:latin typeface="Calibri"/>
              </a:rPr>
              <a:t>mindset </a:t>
            </a:r>
            <a:r>
              <a:rPr lang="en-US" sz="800" dirty="0" smtClean="0">
                <a:solidFill>
                  <a:prstClr val="black"/>
                </a:solidFill>
                <a:latin typeface="Calibri"/>
              </a:rPr>
              <a:t>quiz, </a:t>
            </a:r>
            <a:r>
              <a:rPr lang="en-US" sz="800" dirty="0" smtClean="0">
                <a:solidFill>
                  <a:prstClr val="black"/>
                </a:solidFill>
                <a:latin typeface="Calibri"/>
              </a:rPr>
              <a:t>and </a:t>
            </a:r>
            <a:r>
              <a:rPr lang="en-US" sz="800" smtClean="0">
                <a:solidFill>
                  <a:prstClr val="black"/>
                </a:solidFill>
                <a:latin typeface="Calibri"/>
              </a:rPr>
              <a:t>classroom observations</a:t>
            </a:r>
          </a:p>
          <a:p>
            <a:pPr algn="just" defTabSz="913488">
              <a:buSzPct val="100000"/>
            </a:pPr>
            <a:endParaRPr lang="en-US" sz="800" dirty="0">
              <a:solidFill>
                <a:prstClr val="black"/>
              </a:solidFill>
              <a:latin typeface="Calibri"/>
            </a:endParaRPr>
          </a:p>
          <a:p>
            <a:pPr marL="58738" indent="-58738" algn="just" defTabSz="913488">
              <a:buSzPct val="100000"/>
              <a:buFont typeface="Arial" charset="0"/>
              <a:buChar char="•"/>
            </a:pPr>
            <a:r>
              <a:rPr lang="en-US" sz="800" dirty="0" smtClean="0">
                <a:solidFill>
                  <a:prstClr val="black"/>
                </a:solidFill>
                <a:latin typeface="Calibri"/>
              </a:rPr>
              <a:t>S</a:t>
            </a:r>
            <a:r>
              <a:rPr lang="en-US" sz="800" dirty="0" smtClean="0">
                <a:solidFill>
                  <a:prstClr val="black"/>
                </a:solidFill>
                <a:latin typeface="Calibri"/>
              </a:rPr>
              <a:t>urveys </a:t>
            </a:r>
            <a:r>
              <a:rPr lang="en-US" sz="800" dirty="0" smtClean="0">
                <a:solidFill>
                  <a:prstClr val="black"/>
                </a:solidFill>
                <a:latin typeface="Calibri"/>
              </a:rPr>
              <a:t>at the beginning and end of the year </a:t>
            </a:r>
            <a:r>
              <a:rPr lang="en-US" sz="800" dirty="0" smtClean="0">
                <a:solidFill>
                  <a:prstClr val="black"/>
                </a:solidFill>
                <a:latin typeface="Calibri"/>
              </a:rPr>
              <a:t>regarding students</a:t>
            </a:r>
            <a:r>
              <a:rPr lang="en-US" sz="800" dirty="0" smtClean="0">
                <a:solidFill>
                  <a:prstClr val="black"/>
                </a:solidFill>
                <a:latin typeface="Calibri"/>
              </a:rPr>
              <a:t>’ opinions and ideas </a:t>
            </a:r>
            <a:r>
              <a:rPr lang="en-US" sz="800" dirty="0" smtClean="0">
                <a:solidFill>
                  <a:prstClr val="black"/>
                </a:solidFill>
                <a:latin typeface="Calibri"/>
              </a:rPr>
              <a:t>about math</a:t>
            </a:r>
            <a:r>
              <a:rPr lang="en-US" sz="800" dirty="0" smtClean="0">
                <a:solidFill>
                  <a:prstClr val="black"/>
                </a:solidFill>
                <a:latin typeface="Calibri"/>
              </a:rPr>
              <a:t>, </a:t>
            </a:r>
            <a:r>
              <a:rPr lang="en-US" sz="800" dirty="0" smtClean="0">
                <a:solidFill>
                  <a:prstClr val="black"/>
                </a:solidFill>
                <a:latin typeface="Calibri"/>
              </a:rPr>
              <a:t>s</a:t>
            </a:r>
            <a:r>
              <a:rPr lang="en-US" sz="800" dirty="0" smtClean="0">
                <a:solidFill>
                  <a:prstClr val="black"/>
                </a:solidFill>
                <a:latin typeface="Calibri"/>
              </a:rPr>
              <a:t>howed 74</a:t>
            </a:r>
            <a:r>
              <a:rPr lang="en-US" sz="800" dirty="0" smtClean="0">
                <a:solidFill>
                  <a:prstClr val="black"/>
                </a:solidFill>
                <a:latin typeface="Calibri"/>
              </a:rPr>
              <a:t>% </a:t>
            </a:r>
            <a:r>
              <a:rPr lang="en-US" sz="800" dirty="0" smtClean="0">
                <a:solidFill>
                  <a:prstClr val="black"/>
                </a:solidFill>
                <a:latin typeface="Calibri"/>
              </a:rPr>
              <a:t>of </a:t>
            </a:r>
            <a:r>
              <a:rPr lang="en-US" sz="800" dirty="0" smtClean="0">
                <a:solidFill>
                  <a:prstClr val="black"/>
                </a:solidFill>
                <a:latin typeface="Calibri"/>
              </a:rPr>
              <a:t>students were interested </a:t>
            </a:r>
            <a:r>
              <a:rPr lang="en-US" sz="800" dirty="0" smtClean="0">
                <a:solidFill>
                  <a:prstClr val="black"/>
                </a:solidFill>
                <a:latin typeface="Calibri"/>
              </a:rPr>
              <a:t>in math and </a:t>
            </a:r>
            <a:r>
              <a:rPr lang="en-US" sz="800" dirty="0" smtClean="0">
                <a:solidFill>
                  <a:prstClr val="black"/>
                </a:solidFill>
                <a:latin typeface="Calibri"/>
              </a:rPr>
              <a:t>64</a:t>
            </a:r>
            <a:r>
              <a:rPr lang="en-US" sz="800" dirty="0" smtClean="0">
                <a:solidFill>
                  <a:prstClr val="black"/>
                </a:solidFill>
                <a:latin typeface="Calibri"/>
              </a:rPr>
              <a:t>% </a:t>
            </a:r>
            <a:r>
              <a:rPr lang="en-US" sz="800" dirty="0" smtClean="0">
                <a:solidFill>
                  <a:prstClr val="black"/>
                </a:solidFill>
                <a:latin typeface="Calibri"/>
              </a:rPr>
              <a:t>were confident</a:t>
            </a:r>
            <a:r>
              <a:rPr lang="en-US" sz="800" dirty="0" smtClean="0">
                <a:solidFill>
                  <a:prstClr val="black"/>
                </a:solidFill>
                <a:latin typeface="Calibri"/>
              </a:rPr>
              <a:t>, </a:t>
            </a:r>
            <a:r>
              <a:rPr lang="en-US" sz="800" dirty="0" smtClean="0">
                <a:solidFill>
                  <a:prstClr val="black"/>
                </a:solidFill>
                <a:latin typeface="Calibri"/>
              </a:rPr>
              <a:t>so </a:t>
            </a:r>
            <a:r>
              <a:rPr lang="en-US" sz="800" dirty="0" smtClean="0">
                <a:solidFill>
                  <a:prstClr val="black"/>
                </a:solidFill>
                <a:latin typeface="Calibri"/>
              </a:rPr>
              <a:t>teaching </a:t>
            </a:r>
            <a:r>
              <a:rPr lang="en-US" sz="800" dirty="0" smtClean="0">
                <a:solidFill>
                  <a:prstClr val="black"/>
                </a:solidFill>
                <a:latin typeface="Calibri"/>
              </a:rPr>
              <a:t>and promotion of mindset strategies, </a:t>
            </a:r>
            <a:r>
              <a:rPr lang="en-US" sz="800" dirty="0" smtClean="0">
                <a:solidFill>
                  <a:prstClr val="black"/>
                </a:solidFill>
                <a:latin typeface="Calibri"/>
              </a:rPr>
              <a:t>positively impacted students’ interest and confidence </a:t>
            </a:r>
            <a:r>
              <a:rPr lang="en-US" sz="800" dirty="0" smtClean="0">
                <a:solidFill>
                  <a:prstClr val="black"/>
                </a:solidFill>
                <a:latin typeface="Calibri"/>
              </a:rPr>
              <a:t>in </a:t>
            </a:r>
            <a:r>
              <a:rPr lang="en-US" sz="800" dirty="0" smtClean="0">
                <a:solidFill>
                  <a:prstClr val="black"/>
                </a:solidFill>
                <a:latin typeface="Calibri"/>
              </a:rPr>
              <a:t>math.  </a:t>
            </a:r>
            <a:endParaRPr lang="en-US" sz="800" dirty="0">
              <a:solidFill>
                <a:prstClr val="black"/>
              </a:solidFill>
              <a:latin typeface="Calibri"/>
            </a:endParaRPr>
          </a:p>
          <a:p>
            <a:pPr marL="58738" indent="-58738" algn="just" defTabSz="913488">
              <a:buSzPct val="100000"/>
              <a:buFont typeface="Arial" charset="0"/>
              <a:buChar char="•"/>
            </a:pPr>
            <a:r>
              <a:rPr lang="en-US" sz="800" dirty="0" smtClean="0">
                <a:solidFill>
                  <a:prstClr val="black"/>
                </a:solidFill>
                <a:latin typeface="Calibri"/>
              </a:rPr>
              <a:t>Midyear survey </a:t>
            </a:r>
            <a:r>
              <a:rPr lang="en-US" sz="800" dirty="0" smtClean="0">
                <a:solidFill>
                  <a:prstClr val="black"/>
                </a:solidFill>
                <a:latin typeface="Calibri"/>
              </a:rPr>
              <a:t>results indicated that 36% of students </a:t>
            </a:r>
            <a:r>
              <a:rPr lang="en-US" sz="800" dirty="0" smtClean="0">
                <a:solidFill>
                  <a:prstClr val="black"/>
                </a:solidFill>
                <a:latin typeface="Calibri"/>
              </a:rPr>
              <a:t>were </a:t>
            </a:r>
            <a:r>
              <a:rPr lang="en-US" sz="800" dirty="0" smtClean="0">
                <a:solidFill>
                  <a:prstClr val="black"/>
                </a:solidFill>
                <a:latin typeface="Calibri"/>
              </a:rPr>
              <a:t>mostly </a:t>
            </a:r>
            <a:r>
              <a:rPr lang="en-US" sz="800" dirty="0" smtClean="0">
                <a:solidFill>
                  <a:prstClr val="black"/>
                </a:solidFill>
                <a:latin typeface="Calibri"/>
              </a:rPr>
              <a:t>growth mindset and 45% of students </a:t>
            </a:r>
            <a:r>
              <a:rPr lang="en-US" sz="800" dirty="0" smtClean="0">
                <a:solidFill>
                  <a:prstClr val="black"/>
                </a:solidFill>
                <a:latin typeface="Calibri"/>
              </a:rPr>
              <a:t>were a </a:t>
            </a:r>
            <a:r>
              <a:rPr lang="en-US" sz="800" dirty="0" smtClean="0">
                <a:solidFill>
                  <a:prstClr val="black"/>
                </a:solidFill>
                <a:latin typeface="Calibri"/>
              </a:rPr>
              <a:t>combination of growth and fixed mindset.  To </a:t>
            </a:r>
            <a:r>
              <a:rPr lang="en-US" sz="800" dirty="0" smtClean="0">
                <a:solidFill>
                  <a:prstClr val="black"/>
                </a:solidFill>
                <a:latin typeface="Calibri"/>
              </a:rPr>
              <a:t>improve mindset</a:t>
            </a:r>
            <a:r>
              <a:rPr lang="en-US" sz="800" dirty="0" smtClean="0">
                <a:solidFill>
                  <a:prstClr val="black"/>
                </a:solidFill>
                <a:latin typeface="Calibri"/>
              </a:rPr>
              <a:t>, </a:t>
            </a:r>
            <a:r>
              <a:rPr lang="en-US" sz="800" dirty="0" smtClean="0">
                <a:solidFill>
                  <a:prstClr val="black"/>
                </a:solidFill>
                <a:latin typeface="Calibri"/>
              </a:rPr>
              <a:t>students watched </a:t>
            </a:r>
            <a:r>
              <a:rPr lang="en-US" sz="800" dirty="0" smtClean="0">
                <a:solidFill>
                  <a:prstClr val="black"/>
                </a:solidFill>
                <a:latin typeface="Calibri"/>
              </a:rPr>
              <a:t>the </a:t>
            </a:r>
            <a:r>
              <a:rPr lang="en-US" sz="800" dirty="0" err="1" smtClean="0">
                <a:solidFill>
                  <a:prstClr val="black"/>
                </a:solidFill>
                <a:latin typeface="Calibri"/>
              </a:rPr>
              <a:t>Youcubed.org</a:t>
            </a:r>
            <a:r>
              <a:rPr lang="en-US" sz="800" dirty="0" smtClean="0">
                <a:solidFill>
                  <a:prstClr val="black"/>
                </a:solidFill>
                <a:latin typeface="Calibri"/>
              </a:rPr>
              <a:t> </a:t>
            </a:r>
            <a:r>
              <a:rPr lang="en-US" sz="800" dirty="0" smtClean="0">
                <a:solidFill>
                  <a:prstClr val="black"/>
                </a:solidFill>
                <a:latin typeface="Calibri"/>
              </a:rPr>
              <a:t>mind boosting videos and </a:t>
            </a:r>
            <a:r>
              <a:rPr lang="en-US" sz="800" dirty="0" smtClean="0">
                <a:solidFill>
                  <a:prstClr val="black"/>
                </a:solidFill>
                <a:latin typeface="Calibri"/>
              </a:rPr>
              <a:t>were surveyed </a:t>
            </a:r>
            <a:r>
              <a:rPr lang="en-US" sz="800" dirty="0" smtClean="0">
                <a:solidFill>
                  <a:prstClr val="black"/>
                </a:solidFill>
                <a:latin typeface="Calibri"/>
              </a:rPr>
              <a:t>again</a:t>
            </a:r>
            <a:r>
              <a:rPr lang="en-US" sz="800" dirty="0">
                <a:solidFill>
                  <a:prstClr val="black"/>
                </a:solidFill>
                <a:latin typeface="Calibri"/>
              </a:rPr>
              <a:t>.</a:t>
            </a:r>
            <a:r>
              <a:rPr lang="en-US" sz="800" dirty="0" smtClean="0">
                <a:solidFill>
                  <a:prstClr val="black"/>
                </a:solidFill>
                <a:latin typeface="Calibri"/>
              </a:rPr>
              <a:t> </a:t>
            </a:r>
            <a:r>
              <a:rPr lang="en-US" sz="800" dirty="0">
                <a:solidFill>
                  <a:prstClr val="black"/>
                </a:solidFill>
                <a:latin typeface="Calibri"/>
              </a:rPr>
              <a:t> </a:t>
            </a:r>
            <a:r>
              <a:rPr lang="en-US" sz="800" dirty="0">
                <a:solidFill>
                  <a:prstClr val="black"/>
                </a:solidFill>
                <a:latin typeface="Calibri"/>
              </a:rPr>
              <a:t>S</a:t>
            </a:r>
            <a:r>
              <a:rPr lang="en-US" sz="800" dirty="0" smtClean="0">
                <a:solidFill>
                  <a:prstClr val="black"/>
                </a:solidFill>
                <a:latin typeface="Calibri"/>
              </a:rPr>
              <a:t>tudents showed growth,  highlighting  the </a:t>
            </a:r>
            <a:r>
              <a:rPr lang="en-US" sz="800" dirty="0" smtClean="0">
                <a:solidFill>
                  <a:prstClr val="black"/>
                </a:solidFill>
                <a:latin typeface="Calibri"/>
              </a:rPr>
              <a:t>need to promote growth mindset daily so that students do not fall back into fixed mindset habits. </a:t>
            </a:r>
            <a:endParaRPr lang="en-US" sz="800" dirty="0" smtClean="0">
              <a:solidFill>
                <a:prstClr val="black"/>
              </a:solidFill>
              <a:latin typeface="Calibri"/>
            </a:endParaRPr>
          </a:p>
          <a:p>
            <a:pPr algn="just" defTabSz="913488">
              <a:buSzPct val="100000"/>
            </a:pPr>
            <a:r>
              <a:rPr lang="en-US" sz="800" dirty="0" smtClean="0">
                <a:solidFill>
                  <a:prstClr val="black"/>
                </a:solidFill>
                <a:latin typeface="Calibri"/>
              </a:rPr>
              <a:t>We </a:t>
            </a:r>
            <a:r>
              <a:rPr lang="en-US" sz="800" dirty="0" smtClean="0">
                <a:solidFill>
                  <a:prstClr val="black"/>
                </a:solidFill>
                <a:latin typeface="Calibri"/>
              </a:rPr>
              <a:t>were also able to identify evidence of growth mindset in student responses and talk. </a:t>
            </a:r>
            <a:r>
              <a:rPr lang="en-US" sz="800" dirty="0" smtClean="0">
                <a:solidFill>
                  <a:prstClr val="black"/>
                </a:solidFill>
                <a:latin typeface="Calibri"/>
              </a:rPr>
              <a:t>See </a:t>
            </a:r>
            <a:r>
              <a:rPr lang="en-US" sz="800" dirty="0" smtClean="0">
                <a:solidFill>
                  <a:prstClr val="black"/>
                </a:solidFill>
                <a:latin typeface="Calibri"/>
              </a:rPr>
              <a:t>student samples </a:t>
            </a:r>
            <a:r>
              <a:rPr lang="en-US" sz="800" dirty="0" smtClean="0">
                <a:solidFill>
                  <a:prstClr val="black"/>
                </a:solidFill>
                <a:latin typeface="Calibri"/>
              </a:rPr>
              <a:t>for this </a:t>
            </a:r>
            <a:r>
              <a:rPr lang="en-US" sz="800" dirty="0" smtClean="0">
                <a:solidFill>
                  <a:prstClr val="black"/>
                </a:solidFill>
                <a:latin typeface="Calibri"/>
              </a:rPr>
              <a:t>evidence.</a:t>
            </a:r>
            <a:endParaRPr lang="en-US" sz="800" dirty="0">
              <a:solidFill>
                <a:prstClr val="black"/>
              </a:solidFill>
              <a:latin typeface="Calibri"/>
            </a:endParaRPr>
          </a:p>
        </p:txBody>
      </p:sp>
      <p:sp>
        <p:nvSpPr>
          <p:cNvPr id="34" name="Rounded Rectangle 33"/>
          <p:cNvSpPr/>
          <p:nvPr/>
        </p:nvSpPr>
        <p:spPr bwMode="auto">
          <a:xfrm>
            <a:off x="375045" y="4673660"/>
            <a:ext cx="2612999" cy="262458"/>
          </a:xfrm>
          <a:prstGeom prst="roundRect">
            <a:avLst/>
          </a:prstGeom>
          <a:solidFill>
            <a:srgbClr val="00B0F0"/>
          </a:solidFill>
          <a:ln w="9525" cap="flat" cmpd="sng" algn="ctr">
            <a:solidFill>
              <a:schemeClr val="tx1"/>
            </a:solidFill>
            <a:prstDash val="solid"/>
            <a:round/>
            <a:headEnd type="none" w="med" len="med"/>
            <a:tailEnd type="none" w="med" len="med"/>
          </a:ln>
          <a:effectLst/>
        </p:spPr>
        <p:txBody>
          <a:bodyPr lIns="38094" tIns="19047" rIns="38094" bIns="19047">
            <a:prstTxWarp prst="textNoShape">
              <a:avLst/>
            </a:prstTxWarp>
          </a:bodyPr>
          <a:lstStyle/>
          <a:p>
            <a:pPr algn="ctr" defTabSz="913488" eaLnBrk="0" hangingPunct="0">
              <a:defRPr/>
            </a:pPr>
            <a:r>
              <a:rPr lang="en-US" sz="1400" b="1" cap="all" dirty="0" smtClean="0">
                <a:solidFill>
                  <a:prstClr val="white"/>
                </a:solidFill>
                <a:latin typeface="Arial" pitchFamily="37" charset="0"/>
                <a:ea typeface="ヒラギノ角ゴ Pro W3" pitchFamily="37" charset="-128"/>
                <a:cs typeface="ヒラギノ角ゴ Pro W3" pitchFamily="37" charset="-128"/>
              </a:rPr>
              <a:t>HELPFUL Resources</a:t>
            </a:r>
            <a:endParaRPr lang="en-US" sz="1400" b="1" cap="all" dirty="0">
              <a:solidFill>
                <a:prstClr val="black"/>
              </a:solidFill>
              <a:latin typeface="Arial" pitchFamily="37" charset="0"/>
              <a:ea typeface="ヒラギノ角ゴ Pro W3" pitchFamily="37" charset="-128"/>
              <a:cs typeface="ヒラギノ角ゴ Pro W3" pitchFamily="37" charset="-128"/>
            </a:endParaRPr>
          </a:p>
        </p:txBody>
      </p:sp>
      <p:sp>
        <p:nvSpPr>
          <p:cNvPr id="36" name="Text Box 25"/>
          <p:cNvSpPr txBox="1">
            <a:spLocks noChangeArrowheads="1"/>
          </p:cNvSpPr>
          <p:nvPr/>
        </p:nvSpPr>
        <p:spPr bwMode="auto">
          <a:xfrm>
            <a:off x="362182" y="5004295"/>
            <a:ext cx="2600615" cy="1561960"/>
          </a:xfrm>
          <a:prstGeom prst="rect">
            <a:avLst/>
          </a:prstGeom>
          <a:solidFill>
            <a:srgbClr val="FFFFFF"/>
          </a:solidFill>
          <a:ln w="9525">
            <a:solidFill>
              <a:schemeClr val="tx1"/>
            </a:solidFill>
            <a:miter lim="800000"/>
            <a:headEnd/>
            <a:tailEnd/>
          </a:ln>
        </p:spPr>
        <p:txBody>
          <a:bodyPr wrap="square" lIns="38094" tIns="19047" rIns="38094" bIns="19047">
            <a:prstTxWarp prst="textNoShape">
              <a:avLst/>
            </a:prstTxWarp>
            <a:spAutoFit/>
          </a:bodyPr>
          <a:lstStyle/>
          <a:p>
            <a:pPr marL="171450" indent="-171450" defTabSz="913488">
              <a:buSzPct val="100000"/>
              <a:buFont typeface="Arial" panose="020B0604020202020204" pitchFamily="34" charset="0"/>
              <a:buChar char="•"/>
            </a:pPr>
            <a:r>
              <a:rPr lang="en-US" sz="900" i="1" dirty="0" smtClean="0">
                <a:solidFill>
                  <a:prstClr val="black"/>
                </a:solidFill>
                <a:latin typeface="Calibri"/>
              </a:rPr>
              <a:t>Engaging Students with Poverty </a:t>
            </a:r>
            <a:r>
              <a:rPr lang="en-US" sz="900" dirty="0" smtClean="0">
                <a:solidFill>
                  <a:prstClr val="black"/>
                </a:solidFill>
                <a:latin typeface="Calibri"/>
              </a:rPr>
              <a:t>in Mind by Eric Jensen</a:t>
            </a:r>
          </a:p>
          <a:p>
            <a:pPr marL="171450" indent="-171450" defTabSz="913488">
              <a:buSzPct val="100000"/>
              <a:buFont typeface="Arial" panose="020B0604020202020204" pitchFamily="34" charset="0"/>
              <a:buChar char="•"/>
            </a:pPr>
            <a:r>
              <a:rPr lang="en-US" sz="900" i="1" dirty="0" smtClean="0">
                <a:solidFill>
                  <a:prstClr val="black"/>
                </a:solidFill>
                <a:latin typeface="Calibri"/>
              </a:rPr>
              <a:t>Mathematical Mindsets </a:t>
            </a:r>
            <a:r>
              <a:rPr lang="en-US" sz="900" dirty="0" smtClean="0">
                <a:solidFill>
                  <a:prstClr val="black"/>
                </a:solidFill>
                <a:latin typeface="Calibri"/>
              </a:rPr>
              <a:t>by Jo </a:t>
            </a:r>
            <a:r>
              <a:rPr lang="en-US" sz="900" dirty="0" err="1" smtClean="0">
                <a:solidFill>
                  <a:prstClr val="black"/>
                </a:solidFill>
                <a:latin typeface="Calibri"/>
              </a:rPr>
              <a:t>Boaler</a:t>
            </a:r>
            <a:endParaRPr lang="en-US" sz="900" dirty="0" smtClean="0">
              <a:solidFill>
                <a:prstClr val="black"/>
              </a:solidFill>
              <a:latin typeface="Calibri"/>
            </a:endParaRPr>
          </a:p>
          <a:p>
            <a:pPr marL="171450" indent="-171450" defTabSz="913488">
              <a:buSzPct val="100000"/>
              <a:buFont typeface="Arial" panose="020B0604020202020204" pitchFamily="34" charset="0"/>
              <a:buChar char="•"/>
            </a:pPr>
            <a:r>
              <a:rPr lang="en-US" sz="900" i="1" dirty="0" smtClean="0">
                <a:solidFill>
                  <a:prstClr val="black"/>
                </a:solidFill>
                <a:latin typeface="Calibri"/>
              </a:rPr>
              <a:t>Mindset</a:t>
            </a:r>
            <a:r>
              <a:rPr lang="en-US" sz="900" dirty="0" smtClean="0">
                <a:solidFill>
                  <a:prstClr val="black"/>
                </a:solidFill>
                <a:latin typeface="Calibri"/>
              </a:rPr>
              <a:t> by Carol </a:t>
            </a:r>
            <a:r>
              <a:rPr lang="en-US" sz="900" dirty="0" err="1" smtClean="0">
                <a:solidFill>
                  <a:prstClr val="black"/>
                </a:solidFill>
                <a:latin typeface="Calibri"/>
              </a:rPr>
              <a:t>Dweck</a:t>
            </a:r>
            <a:endParaRPr lang="en-US" sz="900" dirty="0" smtClean="0">
              <a:solidFill>
                <a:prstClr val="black"/>
              </a:solidFill>
              <a:latin typeface="Calibri"/>
            </a:endParaRPr>
          </a:p>
          <a:p>
            <a:pPr marL="171450" indent="-171450" defTabSz="913488">
              <a:buSzPct val="100000"/>
              <a:buFont typeface="Arial" panose="020B0604020202020204" pitchFamily="34" charset="0"/>
              <a:buChar char="•"/>
            </a:pPr>
            <a:r>
              <a:rPr lang="en-US" sz="900" i="1" dirty="0" smtClean="0">
                <a:solidFill>
                  <a:prstClr val="black"/>
                </a:solidFill>
                <a:latin typeface="Calibri"/>
              </a:rPr>
              <a:t>The Growth Mindset Playbook </a:t>
            </a:r>
            <a:r>
              <a:rPr lang="en-US" sz="900" dirty="0" smtClean="0">
                <a:solidFill>
                  <a:prstClr val="black"/>
                </a:solidFill>
                <a:latin typeface="Calibri"/>
              </a:rPr>
              <a:t>and</a:t>
            </a:r>
            <a:r>
              <a:rPr lang="en-US" sz="900" i="1" dirty="0" smtClean="0">
                <a:solidFill>
                  <a:prstClr val="black"/>
                </a:solidFill>
                <a:latin typeface="Calibri"/>
              </a:rPr>
              <a:t> the Growth Mindset Coach</a:t>
            </a:r>
          </a:p>
          <a:p>
            <a:pPr marL="171450" indent="-171450" defTabSz="913488">
              <a:buSzPct val="100000"/>
              <a:buFont typeface="Arial" panose="020B0604020202020204" pitchFamily="34" charset="0"/>
              <a:buChar char="•"/>
            </a:pPr>
            <a:r>
              <a:rPr lang="en-US" sz="900" i="1" dirty="0" smtClean="0">
                <a:solidFill>
                  <a:prstClr val="black"/>
                </a:solidFill>
                <a:latin typeface="Calibri"/>
              </a:rPr>
              <a:t> </a:t>
            </a:r>
            <a:r>
              <a:rPr lang="en-US" sz="900" dirty="0" smtClean="0">
                <a:solidFill>
                  <a:prstClr val="black"/>
                </a:solidFill>
                <a:latin typeface="Calibri"/>
              </a:rPr>
              <a:t>by Annie Brock and Heather Hundley</a:t>
            </a:r>
          </a:p>
          <a:p>
            <a:pPr marL="171450" indent="-171450" defTabSz="913488">
              <a:buSzPct val="100000"/>
              <a:buFont typeface="Arial" panose="020B0604020202020204" pitchFamily="34" charset="0"/>
              <a:buChar char="•"/>
            </a:pPr>
            <a:r>
              <a:rPr lang="en-US" sz="900" i="1" dirty="0" smtClean="0">
                <a:solidFill>
                  <a:prstClr val="black"/>
                </a:solidFill>
                <a:latin typeface="Calibri"/>
              </a:rPr>
              <a:t>5 Practices for Orchestrating Productive Mathematics Discussions </a:t>
            </a:r>
            <a:r>
              <a:rPr lang="en-US" sz="900" dirty="0" smtClean="0">
                <a:solidFill>
                  <a:prstClr val="black"/>
                </a:solidFill>
                <a:latin typeface="Calibri"/>
              </a:rPr>
              <a:t>by Margaret Smith and Mary Kay Stein</a:t>
            </a:r>
          </a:p>
          <a:p>
            <a:pPr marL="171450" indent="-171450" defTabSz="913488">
              <a:buSzPct val="100000"/>
              <a:buFont typeface="Arial" panose="020B0604020202020204" pitchFamily="34" charset="0"/>
              <a:buChar char="•"/>
            </a:pPr>
            <a:r>
              <a:rPr lang="en-US" sz="900" dirty="0" smtClean="0">
                <a:solidFill>
                  <a:prstClr val="black"/>
                </a:solidFill>
                <a:latin typeface="Calibri"/>
              </a:rPr>
              <a:t>Youcubed.org by Jo Boaler (videos and problems</a:t>
            </a:r>
            <a:r>
              <a:rPr lang="en-US" sz="900" dirty="0" smtClean="0">
                <a:solidFill>
                  <a:prstClr val="black"/>
                </a:solidFill>
                <a:latin typeface="Calibri"/>
              </a:rPr>
              <a:t>)</a:t>
            </a:r>
            <a:endParaRPr lang="en-US" sz="900" dirty="0" smtClean="0">
              <a:solidFill>
                <a:prstClr val="black"/>
              </a:solidFill>
              <a:latin typeface="Calibri"/>
            </a:endParaRPr>
          </a:p>
        </p:txBody>
      </p:sp>
      <p:pic>
        <p:nvPicPr>
          <p:cNvPr id="1026" name="Picture 2" descr="Image result for change your words change your minds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0990" y="253852"/>
            <a:ext cx="802363" cy="80236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213" y="3830759"/>
            <a:ext cx="537043" cy="716055"/>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36788" y="3819024"/>
            <a:ext cx="557761" cy="743680"/>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54048" y="3830241"/>
            <a:ext cx="1070553" cy="802915"/>
          </a:xfrm>
          <a:prstGeom prst="rect">
            <a:avLst/>
          </a:prstGeom>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6200000">
            <a:off x="761806" y="3960692"/>
            <a:ext cx="686169" cy="514626"/>
          </a:xfrm>
          <a:prstGeom prst="rect">
            <a:avLst/>
          </a:prstGeom>
        </p:spPr>
      </p:pic>
      <p:pic>
        <p:nvPicPr>
          <p:cNvPr id="1028" name="Picture 4" descr="Image result for the power of yet"/>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75266" y="269739"/>
            <a:ext cx="1117152" cy="83307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mistakes have the powe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13086" y="275990"/>
            <a:ext cx="539874" cy="77247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mindset quotes"/>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983485" y="257314"/>
            <a:ext cx="646645" cy="86055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mindset quotes"/>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39334" y="238241"/>
            <a:ext cx="701674" cy="908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2812725"/>
      </p:ext>
    </p:extLst>
  </p:cSld>
  <p:clrMapOvr>
    <a:masterClrMapping/>
  </p:clrMapOvr>
  <mc:AlternateContent xmlns:mc="http://schemas.openxmlformats.org/markup-compatibility/2006" xmlns:p14="http://schemas.microsoft.com/office/powerpoint/2010/main">
    <mc:Choice Requires="p14">
      <p:transition p14:dur="10"/>
    </mc:Choice>
    <mc:Fallback xmlns="" xmlns:mv="urn:schemas-microsoft-com:mac:vml">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355</TotalTime>
  <Words>660</Words>
  <Application>Microsoft Macintosh PowerPoint</Application>
  <PresentationFormat>On-screen Show (4:3)</PresentationFormat>
  <Paragraphs>31</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Calibri</vt:lpstr>
      <vt:lpstr>Calibri Light</vt:lpstr>
      <vt:lpstr>Century Schoolbook</vt:lpstr>
      <vt:lpstr>ヒラギノ角ゴ Pro W3</vt:lpstr>
      <vt:lpstr>Arial</vt:lpstr>
      <vt:lpstr>Office Theme</vt:lpstr>
      <vt:lpstr>PowerPoint Presentation</vt:lpstr>
    </vt:vector>
  </TitlesOfParts>
  <Company/>
  <LinksUpToDate>false</LinksUpToDate>
  <SharedDoc>false</SharedDoc>
  <HyperlinksChanged>false</HyperlinksChanged>
  <AppVersion>15.0025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Shannon Warren</dc:creator>
  <cp:lastModifiedBy>Shannon Warren</cp:lastModifiedBy>
  <cp:revision>15</cp:revision>
  <cp:lastPrinted>2018-03-10T20:47:08Z</cp:lastPrinted>
  <dcterms:created xsi:type="dcterms:W3CDTF">2018-02-02T22:57:40Z</dcterms:created>
  <dcterms:modified xsi:type="dcterms:W3CDTF">2018-04-16T13:38:16Z</dcterms:modified>
</cp:coreProperties>
</file>